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17"/>
  </p:notesMasterIdLst>
  <p:sldIdLst>
    <p:sldId id="256" r:id="rId2"/>
    <p:sldId id="258" r:id="rId3"/>
    <p:sldId id="271" r:id="rId4"/>
    <p:sldId id="257" r:id="rId5"/>
    <p:sldId id="264" r:id="rId6"/>
    <p:sldId id="261" r:id="rId7"/>
    <p:sldId id="272" r:id="rId8"/>
    <p:sldId id="265" r:id="rId9"/>
    <p:sldId id="269" r:id="rId10"/>
    <p:sldId id="270" r:id="rId11"/>
    <p:sldId id="262" r:id="rId12"/>
    <p:sldId id="263" r:id="rId13"/>
    <p:sldId id="266" r:id="rId14"/>
    <p:sldId id="267" r:id="rId15"/>
    <p:sldId id="26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65" d="100"/>
          <a:sy n="65" d="100"/>
        </p:scale>
        <p:origin x="71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87B11E-E720-4A78-9152-334B77A1A87E}" type="datetimeFigureOut">
              <a:rPr lang="zh-CN" altLang="en-US" smtClean="0"/>
              <a:t>2019/3/27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627D53-307B-4771-B876-9E6D6AF3DE9D}" type="slidenum">
              <a:rPr lang="zh-CN" altLang="en-US" smtClean="0"/>
              <a:t>‹#›</a:t>
            </a:fld>
            <a:endParaRPr lang="zh-CN" altLang="en-US"/>
          </a:p>
        </p:txBody>
      </p:sp>
    </p:spTree>
    <p:extLst>
      <p:ext uri="{BB962C8B-B14F-4D97-AF65-F5344CB8AC3E}">
        <p14:creationId xmlns:p14="http://schemas.microsoft.com/office/powerpoint/2010/main" val="1754063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CN" altLang="en-US"/>
              <a:t>单击此处编辑母版标题样式</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zh-CN" altLang="en-US"/>
              <a:t>单击此处编辑母版标题样式</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8" name="Date Placeholder 7"/>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8" name="Date Placeholder 7"/>
          <p:cNvSpPr>
            <a:spLocks noGrp="1"/>
          </p:cNvSpPr>
          <p:nvPr>
            <p:ph type="dt" sz="half" idx="10"/>
          </p:nvPr>
        </p:nvSpPr>
        <p:spPr/>
        <p:txBody>
          <a:bodyPr/>
          <a:lstStyle/>
          <a:p>
            <a:fld id="{5586B75A-687E-405C-8A0B-8D00578BA2C3}" type="datetimeFigureOut">
              <a:rPr lang="en-US" dirty="0"/>
              <a:pPr/>
              <a:t>3/27/2019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3/27/2019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B642DC-98EA-4FF0-A3D9-087CA407AECB}"/>
              </a:ext>
            </a:extLst>
          </p:cNvPr>
          <p:cNvSpPr>
            <a:spLocks noGrp="1"/>
          </p:cNvSpPr>
          <p:nvPr>
            <p:ph type="ctrTitle"/>
          </p:nvPr>
        </p:nvSpPr>
        <p:spPr>
          <a:xfrm>
            <a:off x="1069848" y="1298448"/>
            <a:ext cx="7315200" cy="1400743"/>
          </a:xfrm>
        </p:spPr>
        <p:txBody>
          <a:bodyPr/>
          <a:lstStyle/>
          <a:p>
            <a:r>
              <a:rPr lang="en" altLang="zh-CN" sz="6000" dirty="0"/>
              <a:t>Applied data science</a:t>
            </a:r>
            <a:endParaRPr lang="zh-CN" altLang="en-US" dirty="0"/>
          </a:p>
        </p:txBody>
      </p:sp>
      <p:sp>
        <p:nvSpPr>
          <p:cNvPr id="3" name="副标题 2">
            <a:extLst>
              <a:ext uri="{FF2B5EF4-FFF2-40B4-BE49-F238E27FC236}">
                <a16:creationId xmlns:a16="http://schemas.microsoft.com/office/drawing/2014/main" id="{A91A3A1A-10E2-40F8-8E31-65701EB72D84}"/>
              </a:ext>
            </a:extLst>
          </p:cNvPr>
          <p:cNvSpPr>
            <a:spLocks noGrp="1"/>
          </p:cNvSpPr>
          <p:nvPr>
            <p:ph type="subTitle" idx="1"/>
          </p:nvPr>
        </p:nvSpPr>
        <p:spPr/>
        <p:txBody>
          <a:bodyPr/>
          <a:lstStyle/>
          <a:p>
            <a:r>
              <a:rPr lang="en-US" altLang="zh-CN" dirty="0"/>
              <a:t>Spring2019-Proj3-Grp5</a:t>
            </a:r>
            <a:endParaRPr lang="zh-CN" altLang="en-US" dirty="0"/>
          </a:p>
        </p:txBody>
      </p:sp>
      <p:sp>
        <p:nvSpPr>
          <p:cNvPr id="4" name="文本框 3">
            <a:extLst>
              <a:ext uri="{FF2B5EF4-FFF2-40B4-BE49-F238E27FC236}">
                <a16:creationId xmlns:a16="http://schemas.microsoft.com/office/drawing/2014/main" id="{84C4DEA6-D863-449C-8D9B-0B33A6E6100E}"/>
              </a:ext>
            </a:extLst>
          </p:cNvPr>
          <p:cNvSpPr txBox="1"/>
          <p:nvPr/>
        </p:nvSpPr>
        <p:spPr>
          <a:xfrm>
            <a:off x="9721001" y="1188231"/>
            <a:ext cx="2435140" cy="1754326"/>
          </a:xfrm>
          <a:prstGeom prst="rect">
            <a:avLst/>
          </a:prstGeom>
          <a:noFill/>
        </p:spPr>
        <p:txBody>
          <a:bodyPr wrap="square" rtlCol="0">
            <a:spAutoFit/>
          </a:bodyPr>
          <a:lstStyle/>
          <a:p>
            <a:r>
              <a:rPr lang="en-US" altLang="zh-CN" dirty="0"/>
              <a:t>Group Members:</a:t>
            </a:r>
          </a:p>
          <a:p>
            <a:r>
              <a:rPr lang="en-US" altLang="zh-CN" dirty="0"/>
              <a:t>Chen, Xinyi</a:t>
            </a:r>
          </a:p>
          <a:p>
            <a:r>
              <a:rPr lang="en-US" altLang="zh-CN" dirty="0" err="1"/>
              <a:t>Dubova</a:t>
            </a:r>
            <a:r>
              <a:rPr lang="en-US" altLang="zh-CN" dirty="0"/>
              <a:t>, Elena</a:t>
            </a:r>
          </a:p>
          <a:p>
            <a:r>
              <a:rPr lang="en-US" altLang="zh-CN" dirty="0"/>
              <a:t>Hu, Xinyi </a:t>
            </a:r>
          </a:p>
          <a:p>
            <a:r>
              <a:rPr lang="en-US" altLang="zh-CN" dirty="0"/>
              <a:t>Ma, </a:t>
            </a:r>
            <a:r>
              <a:rPr lang="en-US" altLang="zh-CN" dirty="0" err="1"/>
              <a:t>Qiaozhen</a:t>
            </a:r>
            <a:endParaRPr lang="en-US" altLang="zh-CN" dirty="0"/>
          </a:p>
          <a:p>
            <a:r>
              <a:rPr lang="en-US" altLang="zh-CN" dirty="0"/>
              <a:t>Xiao </a:t>
            </a:r>
            <a:r>
              <a:rPr lang="en-US" altLang="zh-CN" dirty="0" err="1"/>
              <a:t>Caihui</a:t>
            </a:r>
            <a:endParaRPr lang="en-US" altLang="zh-CN" dirty="0"/>
          </a:p>
        </p:txBody>
      </p:sp>
    </p:spTree>
    <p:extLst>
      <p:ext uri="{BB962C8B-B14F-4D97-AF65-F5344CB8AC3E}">
        <p14:creationId xmlns:p14="http://schemas.microsoft.com/office/powerpoint/2010/main" val="683374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C0EF6-343F-3944-A1A6-84F85D62A95C}"/>
              </a:ext>
            </a:extLst>
          </p:cNvPr>
          <p:cNvSpPr>
            <a:spLocks noGrp="1"/>
          </p:cNvSpPr>
          <p:nvPr>
            <p:ph type="title"/>
          </p:nvPr>
        </p:nvSpPr>
        <p:spPr/>
        <p:txBody>
          <a:bodyPr/>
          <a:lstStyle/>
          <a:p>
            <a:r>
              <a:rPr lang="en-US" dirty="0"/>
              <a:t>CNN Test Methodology</a:t>
            </a:r>
          </a:p>
        </p:txBody>
      </p:sp>
      <p:sp>
        <p:nvSpPr>
          <p:cNvPr id="5" name="Rectangle 4">
            <a:extLst>
              <a:ext uri="{FF2B5EF4-FFF2-40B4-BE49-F238E27FC236}">
                <a16:creationId xmlns:a16="http://schemas.microsoft.com/office/drawing/2014/main" id="{C40886F1-50EF-7145-BB41-EC5C54F0C2C0}"/>
              </a:ext>
            </a:extLst>
          </p:cNvPr>
          <p:cNvSpPr/>
          <p:nvPr/>
        </p:nvSpPr>
        <p:spPr>
          <a:xfrm>
            <a:off x="5499712" y="2450181"/>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LR</a:t>
            </a:r>
          </a:p>
          <a:p>
            <a:pPr algn="ctr"/>
            <a:r>
              <a:rPr lang="en-US" dirty="0"/>
              <a:t>snippets</a:t>
            </a:r>
          </a:p>
        </p:txBody>
      </p:sp>
      <p:sp>
        <p:nvSpPr>
          <p:cNvPr id="10" name="Rectangle 9">
            <a:extLst>
              <a:ext uri="{FF2B5EF4-FFF2-40B4-BE49-F238E27FC236}">
                <a16:creationId xmlns:a16="http://schemas.microsoft.com/office/drawing/2014/main" id="{D456C72E-51A5-A140-98CF-CDA5CCF8C4AE}"/>
              </a:ext>
            </a:extLst>
          </p:cNvPr>
          <p:cNvSpPr/>
          <p:nvPr/>
        </p:nvSpPr>
        <p:spPr>
          <a:xfrm>
            <a:off x="3695662" y="2412820"/>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LR whole</a:t>
            </a:r>
          </a:p>
        </p:txBody>
      </p:sp>
      <p:cxnSp>
        <p:nvCxnSpPr>
          <p:cNvPr id="12" name="Straight Arrow Connector 11">
            <a:extLst>
              <a:ext uri="{FF2B5EF4-FFF2-40B4-BE49-F238E27FC236}">
                <a16:creationId xmlns:a16="http://schemas.microsoft.com/office/drawing/2014/main" id="{3F3435D0-4413-4843-AC63-CA408B90C7AC}"/>
              </a:ext>
            </a:extLst>
          </p:cNvPr>
          <p:cNvCxnSpPr>
            <a:cxnSpLocks/>
          </p:cNvCxnSpPr>
          <p:nvPr/>
        </p:nvCxnSpPr>
        <p:spPr>
          <a:xfrm>
            <a:off x="4768156" y="2755667"/>
            <a:ext cx="7074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B6B5D1A-19AF-E747-844A-2A29CBA4D85E}"/>
              </a:ext>
            </a:extLst>
          </p:cNvPr>
          <p:cNvSpPr txBox="1"/>
          <p:nvPr/>
        </p:nvSpPr>
        <p:spPr>
          <a:xfrm>
            <a:off x="4768156" y="2464945"/>
            <a:ext cx="1115123" cy="277002"/>
          </a:xfrm>
          <a:prstGeom prst="rect">
            <a:avLst/>
          </a:prstGeom>
          <a:noFill/>
        </p:spPr>
        <p:txBody>
          <a:bodyPr wrap="square" rtlCol="0">
            <a:spAutoFit/>
          </a:bodyPr>
          <a:lstStyle/>
          <a:p>
            <a:r>
              <a:rPr lang="en-US" sz="1200" dirty="0"/>
              <a:t>Disperse </a:t>
            </a:r>
          </a:p>
        </p:txBody>
      </p:sp>
      <p:sp>
        <p:nvSpPr>
          <p:cNvPr id="15" name="Hexagon 14">
            <a:extLst>
              <a:ext uri="{FF2B5EF4-FFF2-40B4-BE49-F238E27FC236}">
                <a16:creationId xmlns:a16="http://schemas.microsoft.com/office/drawing/2014/main" id="{4B05E016-08E6-1949-8774-49A8700B166C}"/>
              </a:ext>
            </a:extLst>
          </p:cNvPr>
          <p:cNvSpPr/>
          <p:nvPr/>
        </p:nvSpPr>
        <p:spPr>
          <a:xfrm>
            <a:off x="4967297" y="3912161"/>
            <a:ext cx="1828800" cy="923331"/>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Generator</a:t>
            </a:r>
          </a:p>
        </p:txBody>
      </p:sp>
      <p:cxnSp>
        <p:nvCxnSpPr>
          <p:cNvPr id="17" name="Straight Arrow Connector 16">
            <a:extLst>
              <a:ext uri="{FF2B5EF4-FFF2-40B4-BE49-F238E27FC236}">
                <a16:creationId xmlns:a16="http://schemas.microsoft.com/office/drawing/2014/main" id="{C2B53EFE-0022-B546-8536-2050BD4593C6}"/>
              </a:ext>
            </a:extLst>
          </p:cNvPr>
          <p:cNvCxnSpPr>
            <a:cxnSpLocks/>
          </p:cNvCxnSpPr>
          <p:nvPr/>
        </p:nvCxnSpPr>
        <p:spPr>
          <a:xfrm>
            <a:off x="6006436" y="3239184"/>
            <a:ext cx="0" cy="5296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0D872C80-8814-3B46-86C1-2BA729134CD6}"/>
              </a:ext>
            </a:extLst>
          </p:cNvPr>
          <p:cNvSpPr/>
          <p:nvPr/>
        </p:nvSpPr>
        <p:spPr>
          <a:xfrm>
            <a:off x="7394690" y="4013640"/>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HR</a:t>
            </a:r>
          </a:p>
          <a:p>
            <a:pPr algn="ctr"/>
            <a:r>
              <a:rPr lang="en-US" dirty="0"/>
              <a:t>snippets</a:t>
            </a:r>
          </a:p>
        </p:txBody>
      </p:sp>
      <p:cxnSp>
        <p:nvCxnSpPr>
          <p:cNvPr id="19" name="Straight Arrow Connector 18">
            <a:extLst>
              <a:ext uri="{FF2B5EF4-FFF2-40B4-BE49-F238E27FC236}">
                <a16:creationId xmlns:a16="http://schemas.microsoft.com/office/drawing/2014/main" id="{F356F30B-25DA-104C-BF63-CD10A273CA6A}"/>
              </a:ext>
            </a:extLst>
          </p:cNvPr>
          <p:cNvCxnSpPr>
            <a:cxnSpLocks/>
          </p:cNvCxnSpPr>
          <p:nvPr/>
        </p:nvCxnSpPr>
        <p:spPr>
          <a:xfrm>
            <a:off x="6891786" y="4373827"/>
            <a:ext cx="3345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L-Shape 19">
            <a:extLst>
              <a:ext uri="{FF2B5EF4-FFF2-40B4-BE49-F238E27FC236}">
                <a16:creationId xmlns:a16="http://schemas.microsoft.com/office/drawing/2014/main" id="{1E718941-6FD1-104F-B17D-76405B32EC42}"/>
              </a:ext>
            </a:extLst>
          </p:cNvPr>
          <p:cNvSpPr/>
          <p:nvPr/>
        </p:nvSpPr>
        <p:spPr>
          <a:xfrm rot="7763325">
            <a:off x="7816283" y="3996335"/>
            <a:ext cx="89211" cy="103319"/>
          </a:xfrm>
          <a:prstGeom prst="corner">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9F9E8E2-B456-4E4B-96F4-F7114B580196}"/>
              </a:ext>
            </a:extLst>
          </p:cNvPr>
          <p:cNvSpPr/>
          <p:nvPr/>
        </p:nvSpPr>
        <p:spPr>
          <a:xfrm>
            <a:off x="9305496" y="1906032"/>
            <a:ext cx="1228639" cy="108177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PSNR</a:t>
            </a:r>
          </a:p>
        </p:txBody>
      </p:sp>
      <p:cxnSp>
        <p:nvCxnSpPr>
          <p:cNvPr id="25" name="Straight Arrow Connector 24">
            <a:extLst>
              <a:ext uri="{FF2B5EF4-FFF2-40B4-BE49-F238E27FC236}">
                <a16:creationId xmlns:a16="http://schemas.microsoft.com/office/drawing/2014/main" id="{7672B607-F494-304D-8FF5-D2D094456077}"/>
              </a:ext>
            </a:extLst>
          </p:cNvPr>
          <p:cNvCxnSpPr>
            <a:cxnSpLocks/>
          </p:cNvCxnSpPr>
          <p:nvPr/>
        </p:nvCxnSpPr>
        <p:spPr>
          <a:xfrm flipV="1">
            <a:off x="9919816" y="3166712"/>
            <a:ext cx="0" cy="6021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4" name="图片 10">
            <a:extLst>
              <a:ext uri="{FF2B5EF4-FFF2-40B4-BE49-F238E27FC236}">
                <a16:creationId xmlns:a16="http://schemas.microsoft.com/office/drawing/2014/main" id="{68AAE287-7A11-CB4A-9AEE-CE90ED2EF2FA}"/>
              </a:ext>
            </a:extLst>
          </p:cNvPr>
          <p:cNvPicPr>
            <a:picLocks noChangeAspect="1"/>
          </p:cNvPicPr>
          <p:nvPr/>
        </p:nvPicPr>
        <p:blipFill>
          <a:blip r:embed="rId2"/>
          <a:stretch>
            <a:fillRect/>
          </a:stretch>
        </p:blipFill>
        <p:spPr>
          <a:xfrm>
            <a:off x="3604725" y="1255617"/>
            <a:ext cx="1517144" cy="1040758"/>
          </a:xfrm>
          <a:prstGeom prst="rect">
            <a:avLst/>
          </a:prstGeom>
        </p:spPr>
      </p:pic>
      <p:pic>
        <p:nvPicPr>
          <p:cNvPr id="3" name="Picture 2">
            <a:extLst>
              <a:ext uri="{FF2B5EF4-FFF2-40B4-BE49-F238E27FC236}">
                <a16:creationId xmlns:a16="http://schemas.microsoft.com/office/drawing/2014/main" id="{8E4DF7AF-B98B-A14E-B2E2-69BB4CB023DD}"/>
              </a:ext>
            </a:extLst>
          </p:cNvPr>
          <p:cNvPicPr>
            <a:picLocks noChangeAspect="1"/>
          </p:cNvPicPr>
          <p:nvPr/>
        </p:nvPicPr>
        <p:blipFill>
          <a:blip r:embed="rId3"/>
          <a:stretch>
            <a:fillRect/>
          </a:stretch>
        </p:blipFill>
        <p:spPr>
          <a:xfrm>
            <a:off x="5475581" y="1255617"/>
            <a:ext cx="1003610" cy="939550"/>
          </a:xfrm>
          <a:prstGeom prst="rect">
            <a:avLst/>
          </a:prstGeom>
        </p:spPr>
      </p:pic>
      <p:pic>
        <p:nvPicPr>
          <p:cNvPr id="7" name="Picture 6">
            <a:extLst>
              <a:ext uri="{FF2B5EF4-FFF2-40B4-BE49-F238E27FC236}">
                <a16:creationId xmlns:a16="http://schemas.microsoft.com/office/drawing/2014/main" id="{B97AB078-C04F-F94A-B991-58D170E4BD31}"/>
              </a:ext>
            </a:extLst>
          </p:cNvPr>
          <p:cNvPicPr>
            <a:picLocks noChangeAspect="1"/>
          </p:cNvPicPr>
          <p:nvPr/>
        </p:nvPicPr>
        <p:blipFill>
          <a:blip r:embed="rId4"/>
          <a:stretch>
            <a:fillRect/>
          </a:stretch>
        </p:blipFill>
        <p:spPr>
          <a:xfrm>
            <a:off x="7402871" y="4854059"/>
            <a:ext cx="1022039" cy="994165"/>
          </a:xfrm>
          <a:prstGeom prst="rect">
            <a:avLst/>
          </a:prstGeom>
        </p:spPr>
      </p:pic>
      <p:cxnSp>
        <p:nvCxnSpPr>
          <p:cNvPr id="16" name="Straight Arrow Connector 15">
            <a:extLst>
              <a:ext uri="{FF2B5EF4-FFF2-40B4-BE49-F238E27FC236}">
                <a16:creationId xmlns:a16="http://schemas.microsoft.com/office/drawing/2014/main" id="{FA96CC77-1A33-A745-9302-1BA28EB1CFD5}"/>
              </a:ext>
            </a:extLst>
          </p:cNvPr>
          <p:cNvCxnSpPr>
            <a:cxnSpLocks/>
          </p:cNvCxnSpPr>
          <p:nvPr/>
        </p:nvCxnSpPr>
        <p:spPr>
          <a:xfrm>
            <a:off x="8620463" y="4334397"/>
            <a:ext cx="7655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F2DA6A36-B410-724E-8390-9DECFBB4BC9C}"/>
              </a:ext>
            </a:extLst>
          </p:cNvPr>
          <p:cNvPicPr>
            <a:picLocks noChangeAspect="1"/>
          </p:cNvPicPr>
          <p:nvPr/>
        </p:nvPicPr>
        <p:blipFill>
          <a:blip r:embed="rId5"/>
          <a:stretch>
            <a:fillRect/>
          </a:stretch>
        </p:blipFill>
        <p:spPr>
          <a:xfrm>
            <a:off x="9596887" y="3877443"/>
            <a:ext cx="2025901" cy="1132989"/>
          </a:xfrm>
          <a:prstGeom prst="rect">
            <a:avLst/>
          </a:prstGeom>
        </p:spPr>
      </p:pic>
      <p:pic>
        <p:nvPicPr>
          <p:cNvPr id="39" name="Picture 38">
            <a:extLst>
              <a:ext uri="{FF2B5EF4-FFF2-40B4-BE49-F238E27FC236}">
                <a16:creationId xmlns:a16="http://schemas.microsoft.com/office/drawing/2014/main" id="{7B58090C-238A-E048-B89D-9791D04937EB}"/>
              </a:ext>
            </a:extLst>
          </p:cNvPr>
          <p:cNvPicPr>
            <a:picLocks noChangeAspect="1"/>
          </p:cNvPicPr>
          <p:nvPr/>
        </p:nvPicPr>
        <p:blipFill>
          <a:blip r:embed="rId5"/>
          <a:stretch>
            <a:fillRect/>
          </a:stretch>
        </p:blipFill>
        <p:spPr>
          <a:xfrm>
            <a:off x="7607513" y="593205"/>
            <a:ext cx="2025901" cy="1132989"/>
          </a:xfrm>
          <a:prstGeom prst="rect">
            <a:avLst/>
          </a:prstGeom>
        </p:spPr>
      </p:pic>
      <p:pic>
        <p:nvPicPr>
          <p:cNvPr id="40" name="Picture 39">
            <a:extLst>
              <a:ext uri="{FF2B5EF4-FFF2-40B4-BE49-F238E27FC236}">
                <a16:creationId xmlns:a16="http://schemas.microsoft.com/office/drawing/2014/main" id="{BCFEEDBB-499E-0142-8EF1-5C5C818809A6}"/>
              </a:ext>
            </a:extLst>
          </p:cNvPr>
          <p:cNvPicPr>
            <a:picLocks noChangeAspect="1"/>
          </p:cNvPicPr>
          <p:nvPr/>
        </p:nvPicPr>
        <p:blipFill>
          <a:blip r:embed="rId5"/>
          <a:stretch>
            <a:fillRect/>
          </a:stretch>
        </p:blipFill>
        <p:spPr>
          <a:xfrm>
            <a:off x="9748785" y="593205"/>
            <a:ext cx="2025901" cy="1132989"/>
          </a:xfrm>
          <a:prstGeom prst="rect">
            <a:avLst/>
          </a:prstGeom>
        </p:spPr>
      </p:pic>
      <p:sp>
        <p:nvSpPr>
          <p:cNvPr id="43" name="TextBox 42">
            <a:extLst>
              <a:ext uri="{FF2B5EF4-FFF2-40B4-BE49-F238E27FC236}">
                <a16:creationId xmlns:a16="http://schemas.microsoft.com/office/drawing/2014/main" id="{B687C71B-FC58-C04B-BC5E-663DFEE21B71}"/>
              </a:ext>
            </a:extLst>
          </p:cNvPr>
          <p:cNvSpPr txBox="1"/>
          <p:nvPr/>
        </p:nvSpPr>
        <p:spPr>
          <a:xfrm>
            <a:off x="8518291" y="4013640"/>
            <a:ext cx="1115123" cy="277002"/>
          </a:xfrm>
          <a:prstGeom prst="rect">
            <a:avLst/>
          </a:prstGeom>
          <a:noFill/>
        </p:spPr>
        <p:txBody>
          <a:bodyPr wrap="square" rtlCol="0">
            <a:spAutoFit/>
          </a:bodyPr>
          <a:lstStyle/>
          <a:p>
            <a:r>
              <a:rPr lang="en-US" sz="1200" dirty="0"/>
              <a:t>Reassemble </a:t>
            </a:r>
          </a:p>
        </p:txBody>
      </p:sp>
      <p:sp>
        <p:nvSpPr>
          <p:cNvPr id="44" name="Rectangle 43">
            <a:extLst>
              <a:ext uri="{FF2B5EF4-FFF2-40B4-BE49-F238E27FC236}">
                <a16:creationId xmlns:a16="http://schemas.microsoft.com/office/drawing/2014/main" id="{24856E8A-9BF9-D244-B2D9-865FB1BCF798}"/>
              </a:ext>
            </a:extLst>
          </p:cNvPr>
          <p:cNvSpPr/>
          <p:nvPr/>
        </p:nvSpPr>
        <p:spPr>
          <a:xfrm>
            <a:off x="10652593" y="1829325"/>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HR</a:t>
            </a:r>
          </a:p>
        </p:txBody>
      </p:sp>
      <p:sp>
        <p:nvSpPr>
          <p:cNvPr id="45" name="Rectangle 44">
            <a:extLst>
              <a:ext uri="{FF2B5EF4-FFF2-40B4-BE49-F238E27FC236}">
                <a16:creationId xmlns:a16="http://schemas.microsoft.com/office/drawing/2014/main" id="{132D10CD-17A3-C141-BE39-7D81DA9EF4BF}"/>
              </a:ext>
            </a:extLst>
          </p:cNvPr>
          <p:cNvSpPr/>
          <p:nvPr/>
        </p:nvSpPr>
        <p:spPr>
          <a:xfrm>
            <a:off x="7835385" y="1806309"/>
            <a:ext cx="1365812"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Ground truth</a:t>
            </a:r>
          </a:p>
        </p:txBody>
      </p:sp>
      <p:sp>
        <p:nvSpPr>
          <p:cNvPr id="46" name="L-Shape 45">
            <a:extLst>
              <a:ext uri="{FF2B5EF4-FFF2-40B4-BE49-F238E27FC236}">
                <a16:creationId xmlns:a16="http://schemas.microsoft.com/office/drawing/2014/main" id="{D49411B6-0F03-A34F-8B61-6631E70C50CF}"/>
              </a:ext>
            </a:extLst>
          </p:cNvPr>
          <p:cNvSpPr/>
          <p:nvPr/>
        </p:nvSpPr>
        <p:spPr>
          <a:xfrm rot="7763325">
            <a:off x="11041562" y="1892953"/>
            <a:ext cx="89211" cy="103319"/>
          </a:xfrm>
          <a:prstGeom prst="corner">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4536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5B69CD-39FF-41E0-9DEE-BC8D462F052C}"/>
              </a:ext>
            </a:extLst>
          </p:cNvPr>
          <p:cNvSpPr>
            <a:spLocks noGrp="1"/>
          </p:cNvSpPr>
          <p:nvPr>
            <p:ph type="title"/>
          </p:nvPr>
        </p:nvSpPr>
        <p:spPr>
          <a:xfrm>
            <a:off x="252919" y="1123838"/>
            <a:ext cx="2947482" cy="1467778"/>
          </a:xfrm>
        </p:spPr>
        <p:txBody>
          <a:bodyPr/>
          <a:lstStyle/>
          <a:p>
            <a:r>
              <a:rPr lang="en-US" altLang="zh-CN" b="1" dirty="0">
                <a:solidFill>
                  <a:schemeClr val="bg1"/>
                </a:solidFill>
                <a:latin typeface="Montserrat"/>
                <a:ea typeface="Montserrat"/>
                <a:cs typeface="Montserrat"/>
                <a:sym typeface="Montserrat"/>
              </a:rPr>
              <a:t>CNN</a:t>
            </a:r>
            <a:r>
              <a:rPr lang="en" altLang="zh-CN" b="1" dirty="0">
                <a:solidFill>
                  <a:schemeClr val="bg1"/>
                </a:solidFill>
                <a:latin typeface="Montserrat"/>
                <a:ea typeface="Montserrat"/>
                <a:cs typeface="Montserrat"/>
                <a:sym typeface="Montserrat"/>
              </a:rPr>
              <a:t> Model</a:t>
            </a:r>
            <a:endParaRPr lang="zh-CN" altLang="en-US" dirty="0">
              <a:solidFill>
                <a:schemeClr val="bg1"/>
              </a:solidFill>
            </a:endParaRPr>
          </a:p>
        </p:txBody>
      </p:sp>
      <p:sp>
        <p:nvSpPr>
          <p:cNvPr id="3" name="内容占位符 2">
            <a:extLst>
              <a:ext uri="{FF2B5EF4-FFF2-40B4-BE49-F238E27FC236}">
                <a16:creationId xmlns:a16="http://schemas.microsoft.com/office/drawing/2014/main" id="{60CDB0AB-F2C2-4505-988D-573DC69E1526}"/>
              </a:ext>
            </a:extLst>
          </p:cNvPr>
          <p:cNvSpPr>
            <a:spLocks noGrp="1"/>
          </p:cNvSpPr>
          <p:nvPr>
            <p:ph idx="1"/>
          </p:nvPr>
        </p:nvSpPr>
        <p:spPr/>
        <p:txBody>
          <a:bodyPr/>
          <a:lstStyle/>
          <a:p>
            <a:endParaRPr lang="en-US" altLang="zh-CN" dirty="0">
              <a:solidFill>
                <a:srgbClr val="DC863B"/>
              </a:solidFill>
              <a:latin typeface="Montserrat"/>
              <a:ea typeface="Montserrat"/>
              <a:cs typeface="Montserrat"/>
              <a:sym typeface="Montserrat"/>
            </a:endParaRPr>
          </a:p>
          <a:p>
            <a:endParaRPr lang="en-US" altLang="zh-CN" dirty="0">
              <a:solidFill>
                <a:srgbClr val="DC863B"/>
              </a:solidFill>
              <a:latin typeface="Montserrat"/>
              <a:ea typeface="Montserrat"/>
              <a:cs typeface="Montserrat"/>
              <a:sym typeface="Montserrat"/>
            </a:endParaRPr>
          </a:p>
          <a:p>
            <a:endParaRPr lang="zh-CN" altLang="en-US" dirty="0"/>
          </a:p>
        </p:txBody>
      </p:sp>
      <p:sp>
        <p:nvSpPr>
          <p:cNvPr id="4" name="Google Shape;62;p14">
            <a:extLst>
              <a:ext uri="{FF2B5EF4-FFF2-40B4-BE49-F238E27FC236}">
                <a16:creationId xmlns:a16="http://schemas.microsoft.com/office/drawing/2014/main" id="{9EEA25A9-2D49-472A-93D5-8615BE5BD5E2}"/>
              </a:ext>
            </a:extLst>
          </p:cNvPr>
          <p:cNvSpPr txBox="1"/>
          <p:nvPr/>
        </p:nvSpPr>
        <p:spPr>
          <a:xfrm>
            <a:off x="3671668" y="841616"/>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5" name="Google Shape;62;p14">
            <a:extLst>
              <a:ext uri="{FF2B5EF4-FFF2-40B4-BE49-F238E27FC236}">
                <a16:creationId xmlns:a16="http://schemas.microsoft.com/office/drawing/2014/main" id="{65426036-AFCF-41DD-A710-CA43C1A0FD6B}"/>
              </a:ext>
            </a:extLst>
          </p:cNvPr>
          <p:cNvSpPr txBox="1"/>
          <p:nvPr/>
        </p:nvSpPr>
        <p:spPr>
          <a:xfrm>
            <a:off x="4539439" y="982727"/>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6" name="矩形 5">
            <a:extLst>
              <a:ext uri="{FF2B5EF4-FFF2-40B4-BE49-F238E27FC236}">
                <a16:creationId xmlns:a16="http://schemas.microsoft.com/office/drawing/2014/main" id="{BC162892-A934-4B42-B8EA-2E3FDDCDA9AC}"/>
              </a:ext>
            </a:extLst>
          </p:cNvPr>
          <p:cNvSpPr/>
          <p:nvPr/>
        </p:nvSpPr>
        <p:spPr>
          <a:xfrm>
            <a:off x="3869268" y="873252"/>
            <a:ext cx="6096000" cy="1131977"/>
          </a:xfrm>
          <a:prstGeom prst="rect">
            <a:avLst/>
          </a:prstGeom>
        </p:spPr>
        <p:txBody>
          <a:bodyPr>
            <a:spAutoFit/>
          </a:bodyPr>
          <a:lstStyle/>
          <a:p>
            <a:pPr>
              <a:lnSpc>
                <a:spcPct val="150000"/>
              </a:lnSpc>
            </a:pPr>
            <a:r>
              <a:rPr lang="en-US" altLang="zh-CN" sz="2400" b="1" dirty="0">
                <a:solidFill>
                  <a:srgbClr val="DC863B"/>
                </a:solidFill>
                <a:latin typeface="Montserrat"/>
                <a:ea typeface="Montserrat"/>
                <a:cs typeface="Montserrat"/>
                <a:sym typeface="Montserrat"/>
              </a:rPr>
              <a:t>Prediction Algorithm</a:t>
            </a:r>
          </a:p>
          <a:p>
            <a:pPr>
              <a:lnSpc>
                <a:spcPct val="150000"/>
              </a:lnSpc>
            </a:pPr>
            <a:r>
              <a:rPr lang="en-US" altLang="zh-CN" sz="2400" dirty="0">
                <a:solidFill>
                  <a:srgbClr val="DC863B"/>
                </a:solidFill>
                <a:latin typeface="Montserrat"/>
                <a:ea typeface="Montserrat"/>
                <a:cs typeface="Montserrat"/>
                <a:sym typeface="Montserrat"/>
              </a:rPr>
              <a:t>CNN</a:t>
            </a:r>
          </a:p>
        </p:txBody>
      </p:sp>
      <p:graphicFrame>
        <p:nvGraphicFramePr>
          <p:cNvPr id="8" name="表格 7">
            <a:extLst>
              <a:ext uri="{FF2B5EF4-FFF2-40B4-BE49-F238E27FC236}">
                <a16:creationId xmlns:a16="http://schemas.microsoft.com/office/drawing/2014/main" id="{9E294CB9-AAFA-4FD2-AC28-F6B35C9C96EF}"/>
              </a:ext>
            </a:extLst>
          </p:cNvPr>
          <p:cNvGraphicFramePr>
            <a:graphicFrameLocks noGrp="1"/>
          </p:cNvGraphicFramePr>
          <p:nvPr>
            <p:extLst>
              <p:ext uri="{D42A27DB-BD31-4B8C-83A1-F6EECF244321}">
                <p14:modId xmlns:p14="http://schemas.microsoft.com/office/powerpoint/2010/main" val="3630687389"/>
              </p:ext>
            </p:extLst>
          </p:nvPr>
        </p:nvGraphicFramePr>
        <p:xfrm>
          <a:off x="4088781" y="3948978"/>
          <a:ext cx="6381967" cy="1261934"/>
        </p:xfrm>
        <a:graphic>
          <a:graphicData uri="http://schemas.openxmlformats.org/drawingml/2006/table">
            <a:tbl>
              <a:tblPr>
                <a:noFill/>
              </a:tblPr>
              <a:tblGrid>
                <a:gridCol w="3111000">
                  <a:extLst>
                    <a:ext uri="{9D8B030D-6E8A-4147-A177-3AD203B41FA5}">
                      <a16:colId xmlns:a16="http://schemas.microsoft.com/office/drawing/2014/main" val="3021125203"/>
                    </a:ext>
                  </a:extLst>
                </a:gridCol>
                <a:gridCol w="3270967">
                  <a:extLst>
                    <a:ext uri="{9D8B030D-6E8A-4147-A177-3AD203B41FA5}">
                      <a16:colId xmlns:a16="http://schemas.microsoft.com/office/drawing/2014/main" val="3309171484"/>
                    </a:ext>
                  </a:extLst>
                </a:gridCol>
              </a:tblGrid>
              <a:tr h="630967">
                <a:tc>
                  <a:txBody>
                    <a:bodyPr/>
                    <a:lstStyle/>
                    <a:p>
                      <a:pPr marL="0" lvl="0" indent="0" algn="ctr" rtl="0">
                        <a:spcBef>
                          <a:spcPts val="0"/>
                        </a:spcBef>
                        <a:spcAft>
                          <a:spcPts val="0"/>
                        </a:spcAft>
                        <a:buNone/>
                      </a:pPr>
                      <a:r>
                        <a:rPr lang="en" sz="2400" dirty="0">
                          <a:solidFill>
                            <a:srgbClr val="FAEFD1"/>
                          </a:solidFill>
                          <a:latin typeface="Montserrat"/>
                          <a:ea typeface="Montserrat"/>
                          <a:cs typeface="Montserrat"/>
                          <a:sym typeface="Montserrat"/>
                        </a:rPr>
                        <a:t>PSNR</a:t>
                      </a:r>
                      <a:endParaRPr sz="2400" dirty="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tc>
                  <a:txBody>
                    <a:bodyPr/>
                    <a:lstStyle/>
                    <a:p>
                      <a:pPr marL="0" lvl="0" indent="0" algn="ctr" rtl="0">
                        <a:spcBef>
                          <a:spcPts val="0"/>
                        </a:spcBef>
                        <a:spcAft>
                          <a:spcPts val="0"/>
                        </a:spcAft>
                        <a:buNone/>
                      </a:pPr>
                      <a:r>
                        <a:rPr lang="en" sz="2400" dirty="0">
                          <a:solidFill>
                            <a:srgbClr val="FAEFD1"/>
                          </a:solidFill>
                          <a:latin typeface="Montserrat"/>
                          <a:ea typeface="Montserrat"/>
                          <a:cs typeface="Montserrat"/>
                          <a:sym typeface="Montserrat"/>
                        </a:rPr>
                        <a:t>Time</a:t>
                      </a:r>
                      <a:endParaRPr sz="2400" dirty="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extLst>
                  <a:ext uri="{0D108BD9-81ED-4DB2-BD59-A6C34878D82A}">
                    <a16:rowId xmlns:a16="http://schemas.microsoft.com/office/drawing/2014/main" val="4003915439"/>
                  </a:ext>
                </a:extLst>
              </a:tr>
              <a:tr h="630967">
                <a:tc>
                  <a:txBody>
                    <a:bodyPr/>
                    <a:lstStyle/>
                    <a:p>
                      <a:pPr marL="0" lvl="0" indent="0" algn="l" rtl="0">
                        <a:spcBef>
                          <a:spcPts val="0"/>
                        </a:spcBef>
                        <a:spcAft>
                          <a:spcPts val="0"/>
                        </a:spcAft>
                        <a:buClr>
                          <a:schemeClr val="dk1"/>
                        </a:buClr>
                        <a:buSzPts val="1100"/>
                        <a:buFont typeface="Arial"/>
                        <a:buNone/>
                      </a:pPr>
                      <a:r>
                        <a:rPr lang="en" altLang="zh-CN" sz="2400" dirty="0">
                          <a:solidFill>
                            <a:srgbClr val="DC863B"/>
                          </a:solidFill>
                          <a:latin typeface="Montserrat"/>
                          <a:sym typeface="Montserrat"/>
                        </a:rPr>
                        <a:t>34.4</a:t>
                      </a:r>
                      <a:endParaRPr sz="2400" dirty="0"/>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tc>
                  <a:txBody>
                    <a:bodyPr/>
                    <a:lstStyle/>
                    <a:p>
                      <a:pPr marL="0" lvl="0" indent="0" algn="ctr" rtl="0">
                        <a:spcBef>
                          <a:spcPts val="0"/>
                        </a:spcBef>
                        <a:spcAft>
                          <a:spcPts val="0"/>
                        </a:spcAft>
                        <a:buNone/>
                      </a:pPr>
                      <a:r>
                        <a:rPr lang="en-US" altLang="zh-CN" sz="2400" dirty="0">
                          <a:solidFill>
                            <a:srgbClr val="DC863B"/>
                          </a:solidFill>
                          <a:latin typeface="Montserrat"/>
                          <a:ea typeface="Montserrat"/>
                          <a:cs typeface="Montserrat"/>
                          <a:sym typeface="Montserrat"/>
                        </a:rPr>
                        <a:t>6 hours</a:t>
                      </a:r>
                      <a:endParaRPr sz="2400" dirty="0">
                        <a:solidFill>
                          <a:srgbClr val="DC863B"/>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extLst>
                  <a:ext uri="{0D108BD9-81ED-4DB2-BD59-A6C34878D82A}">
                    <a16:rowId xmlns:a16="http://schemas.microsoft.com/office/drawing/2014/main" val="2617417627"/>
                  </a:ext>
                </a:extLst>
              </a:tr>
            </a:tbl>
          </a:graphicData>
        </a:graphic>
      </p:graphicFrame>
    </p:spTree>
    <p:extLst>
      <p:ext uri="{BB962C8B-B14F-4D97-AF65-F5344CB8AC3E}">
        <p14:creationId xmlns:p14="http://schemas.microsoft.com/office/powerpoint/2010/main" val="40718816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AutoShape 8" descr="C:\Users\xtxwq\AppData\Local\Packages\Microsoft.Office.Desktop_8wekyb3d8bbwe\AC\INetCache\Content.MSO\pptB40B.tmp">
            <a:extLst>
              <a:ext uri="{FF2B5EF4-FFF2-40B4-BE49-F238E27FC236}">
                <a16:creationId xmlns:a16="http://schemas.microsoft.com/office/drawing/2014/main" id="{A3A818F4-BB9C-42FB-A112-1E2A26A33A9A}"/>
              </a:ext>
            </a:extLst>
          </p:cNvPr>
          <p:cNvSpPr>
            <a:spLocks noGrp="1" noChangeAspect="1" noChangeArrowheads="1"/>
          </p:cNvSpPr>
          <p:nvPr>
            <p:ph type="title"/>
          </p:nvPr>
        </p:nvSpPr>
        <p:spPr bwMode="auto">
          <a:xfrm>
            <a:off x="252919" y="474315"/>
            <a:ext cx="2947482" cy="5250706"/>
          </a:xfrm>
          <a:prstGeom prst="rect">
            <a:avLst/>
          </a:prstGeom>
          <a:solidFill>
            <a:schemeClr val="accent1"/>
          </a:solidFill>
        </p:spPr>
        <p:txBody>
          <a:bodyPr vert="horz" wrap="square" lIns="91440" tIns="45720" rIns="91440" bIns="45720" numCol="1" anchor="t" anchorCtr="0" compatLnSpc="1">
            <a:prstTxWarp prst="textNoShape">
              <a:avLst/>
            </a:prstTxWarp>
          </a:bodyPr>
          <a:lstStyle/>
          <a:p>
            <a:br>
              <a:rPr lang="en-US" altLang="zh-CN" b="1" dirty="0">
                <a:solidFill>
                  <a:schemeClr val="bg1"/>
                </a:solidFill>
                <a:latin typeface="Montserrat"/>
                <a:ea typeface="Montserrat"/>
                <a:cs typeface="Montserrat"/>
                <a:sym typeface="Montserrat"/>
              </a:rPr>
            </a:br>
            <a:r>
              <a:rPr lang="en-US" altLang="zh-CN" b="1" dirty="0">
                <a:solidFill>
                  <a:schemeClr val="bg1"/>
                </a:solidFill>
                <a:latin typeface="Montserrat"/>
                <a:ea typeface="Montserrat"/>
                <a:cs typeface="Montserrat"/>
                <a:sym typeface="Montserrat"/>
              </a:rPr>
              <a:t>CNN</a:t>
            </a:r>
            <a:r>
              <a:rPr lang="en" altLang="zh-CN" b="1" dirty="0">
                <a:solidFill>
                  <a:schemeClr val="bg1"/>
                </a:solidFill>
                <a:latin typeface="Montserrat"/>
                <a:ea typeface="Montserrat"/>
                <a:cs typeface="Montserrat"/>
                <a:sym typeface="Montserrat"/>
              </a:rPr>
              <a:t> Model</a:t>
            </a:r>
            <a:br>
              <a:rPr lang="zh-CN" altLang="en-US" dirty="0"/>
            </a:br>
            <a:endParaRPr lang="zh-CN" altLang="en-US" dirty="0"/>
          </a:p>
        </p:txBody>
      </p:sp>
      <p:sp>
        <p:nvSpPr>
          <p:cNvPr id="10" name="内容占位符 9">
            <a:extLst>
              <a:ext uri="{FF2B5EF4-FFF2-40B4-BE49-F238E27FC236}">
                <a16:creationId xmlns:a16="http://schemas.microsoft.com/office/drawing/2014/main" id="{BEC178AE-46B2-4BD0-BE0B-0F95BF8F48D5}"/>
              </a:ext>
            </a:extLst>
          </p:cNvPr>
          <p:cNvSpPr>
            <a:spLocks noGrp="1"/>
          </p:cNvSpPr>
          <p:nvPr>
            <p:ph idx="1"/>
          </p:nvPr>
        </p:nvSpPr>
        <p:spPr>
          <a:xfrm>
            <a:off x="3869268" y="864108"/>
            <a:ext cx="1491642" cy="2753077"/>
          </a:xfrm>
        </p:spPr>
        <p:txBody>
          <a:bodyPr/>
          <a:lstStyle/>
          <a:p>
            <a:r>
              <a:rPr lang="en-US" altLang="zh-CN" dirty="0">
                <a:latin typeface="Times New Roman" panose="02020603050405020304" pitchFamily="18" charset="0"/>
                <a:cs typeface="Times New Roman" panose="02020603050405020304" pitchFamily="18" charset="0"/>
              </a:rPr>
              <a:t>Test time:</a:t>
            </a:r>
          </a:p>
          <a:p>
            <a:pPr marL="0" indent="0">
              <a:buNone/>
            </a:pPr>
            <a:r>
              <a:rPr lang="en-US" altLang="zh-CN" sz="1800" dirty="0">
                <a:latin typeface="Times New Roman" panose="02020603050405020304" pitchFamily="18" charset="0"/>
                <a:cs typeface="Times New Roman" panose="02020603050405020304" pitchFamily="18" charset="0"/>
              </a:rPr>
              <a:t>553 second~</a:t>
            </a:r>
          </a:p>
          <a:p>
            <a:pPr marL="0" indent="0">
              <a:buNone/>
            </a:pPr>
            <a:r>
              <a:rPr lang="en-US" altLang="zh-CN" sz="1800" dirty="0">
                <a:latin typeface="Times New Roman" panose="02020603050405020304" pitchFamily="18" charset="0"/>
                <a:cs typeface="Times New Roman" panose="02020603050405020304" pitchFamily="18" charset="0"/>
              </a:rPr>
              <a:t>about 10 mins</a:t>
            </a:r>
            <a:endParaRPr lang="zh-CN" altLang="en-US" sz="1800" dirty="0">
              <a:latin typeface="Times New Roman" panose="02020603050405020304" pitchFamily="18" charset="0"/>
              <a:cs typeface="Times New Roman" panose="02020603050405020304" pitchFamily="18" charset="0"/>
            </a:endParaRPr>
          </a:p>
        </p:txBody>
      </p:sp>
      <p:pic>
        <p:nvPicPr>
          <p:cNvPr id="2" name="图片 1">
            <a:extLst>
              <a:ext uri="{FF2B5EF4-FFF2-40B4-BE49-F238E27FC236}">
                <a16:creationId xmlns:a16="http://schemas.microsoft.com/office/drawing/2014/main" id="{2044CA43-08B9-4183-9CF6-54F95EAC4194}"/>
              </a:ext>
            </a:extLst>
          </p:cNvPr>
          <p:cNvPicPr>
            <a:picLocks noChangeAspect="1"/>
          </p:cNvPicPr>
          <p:nvPr/>
        </p:nvPicPr>
        <p:blipFill>
          <a:blip r:embed="rId2"/>
          <a:stretch>
            <a:fillRect/>
          </a:stretch>
        </p:blipFill>
        <p:spPr>
          <a:xfrm>
            <a:off x="5360910" y="474315"/>
            <a:ext cx="4878414" cy="2985101"/>
          </a:xfrm>
          <a:prstGeom prst="rect">
            <a:avLst/>
          </a:prstGeom>
        </p:spPr>
      </p:pic>
      <p:pic>
        <p:nvPicPr>
          <p:cNvPr id="3" name="图片 2">
            <a:extLst>
              <a:ext uri="{FF2B5EF4-FFF2-40B4-BE49-F238E27FC236}">
                <a16:creationId xmlns:a16="http://schemas.microsoft.com/office/drawing/2014/main" id="{A8CB8E65-2AD5-49E2-952C-14D6321BB757}"/>
              </a:ext>
            </a:extLst>
          </p:cNvPr>
          <p:cNvPicPr>
            <a:picLocks noChangeAspect="1"/>
          </p:cNvPicPr>
          <p:nvPr/>
        </p:nvPicPr>
        <p:blipFill>
          <a:blip r:embed="rId3"/>
          <a:stretch>
            <a:fillRect/>
          </a:stretch>
        </p:blipFill>
        <p:spPr>
          <a:xfrm>
            <a:off x="5483360" y="3459416"/>
            <a:ext cx="4897380" cy="3351984"/>
          </a:xfrm>
          <a:prstGeom prst="rect">
            <a:avLst/>
          </a:prstGeom>
        </p:spPr>
      </p:pic>
    </p:spTree>
    <p:extLst>
      <p:ext uri="{BB962C8B-B14F-4D97-AF65-F5344CB8AC3E}">
        <p14:creationId xmlns:p14="http://schemas.microsoft.com/office/powerpoint/2010/main" val="3139647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B3EDAD-23B9-48EC-8BB0-584E64A22193}"/>
              </a:ext>
            </a:extLst>
          </p:cNvPr>
          <p:cNvSpPr>
            <a:spLocks noGrp="1"/>
          </p:cNvSpPr>
          <p:nvPr>
            <p:ph type="title"/>
          </p:nvPr>
        </p:nvSpPr>
        <p:spPr>
          <a:xfrm>
            <a:off x="252919" y="1123837"/>
            <a:ext cx="2947482" cy="1164689"/>
          </a:xfrm>
        </p:spPr>
        <p:txBody>
          <a:bodyPr/>
          <a:lstStyle/>
          <a:p>
            <a:r>
              <a:rPr lang="en-US" altLang="zh-CN" dirty="0"/>
              <a:t>Conclusion</a:t>
            </a:r>
            <a:endParaRPr lang="zh-CN" altLang="en-US" dirty="0"/>
          </a:p>
        </p:txBody>
      </p:sp>
      <p:sp>
        <p:nvSpPr>
          <p:cNvPr id="3" name="内容占位符 2">
            <a:extLst>
              <a:ext uri="{FF2B5EF4-FFF2-40B4-BE49-F238E27FC236}">
                <a16:creationId xmlns:a16="http://schemas.microsoft.com/office/drawing/2014/main" id="{016DCB6C-D124-4C94-B6E9-EC04A24BDB78}"/>
              </a:ext>
            </a:extLst>
          </p:cNvPr>
          <p:cNvSpPr>
            <a:spLocks noGrp="1"/>
          </p:cNvSpPr>
          <p:nvPr>
            <p:ph idx="1"/>
          </p:nvPr>
        </p:nvSpPr>
        <p:spPr/>
        <p:txBody>
          <a:bodyPr/>
          <a:lstStyle/>
          <a:p>
            <a:r>
              <a:rPr lang="en-US" altLang="zh-CN" dirty="0"/>
              <a:t>We conclude that from training and cross validation results on the above analysis we choose CNN as our improved model. We take full consideration of the tradeoff between computational cost and model performance. We observe that the candidates for improved can reduce error from baseline models. Moreover, CNN algorithm can finish </a:t>
            </a:r>
            <a:r>
              <a:rPr lang="en-US" altLang="zh-CN" dirty="0" err="1"/>
              <a:t>superResolution</a:t>
            </a:r>
            <a:r>
              <a:rPr lang="en-US" altLang="zh-CN" dirty="0"/>
              <a:t> with much less time required from baseline model. Hence, we select CNN as our candidate for improved model. </a:t>
            </a:r>
          </a:p>
          <a:p>
            <a:endParaRPr lang="zh-CN" altLang="en-US" dirty="0"/>
          </a:p>
        </p:txBody>
      </p:sp>
    </p:spTree>
    <p:extLst>
      <p:ext uri="{BB962C8B-B14F-4D97-AF65-F5344CB8AC3E}">
        <p14:creationId xmlns:p14="http://schemas.microsoft.com/office/powerpoint/2010/main" val="4194036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EFCC89-B49B-44FC-AAC4-E33B8B3F8418}"/>
              </a:ext>
            </a:extLst>
          </p:cNvPr>
          <p:cNvSpPr>
            <a:spLocks noGrp="1"/>
          </p:cNvSpPr>
          <p:nvPr>
            <p:ph type="title"/>
          </p:nvPr>
        </p:nvSpPr>
        <p:spPr>
          <a:xfrm>
            <a:off x="252919" y="1123837"/>
            <a:ext cx="2947482" cy="1503169"/>
          </a:xfrm>
        </p:spPr>
        <p:txBody>
          <a:bodyPr/>
          <a:lstStyle/>
          <a:p>
            <a:r>
              <a:rPr lang="en" altLang="zh-CN" dirty="0"/>
              <a:t>WHAT NEXT? </a:t>
            </a:r>
            <a:endParaRPr lang="zh-CN" altLang="en-US" dirty="0"/>
          </a:p>
        </p:txBody>
      </p:sp>
      <p:sp>
        <p:nvSpPr>
          <p:cNvPr id="3" name="内容占位符 2">
            <a:extLst>
              <a:ext uri="{FF2B5EF4-FFF2-40B4-BE49-F238E27FC236}">
                <a16:creationId xmlns:a16="http://schemas.microsoft.com/office/drawing/2014/main" id="{5A1C6DE4-9F93-4FF5-93B2-02842B601B06}"/>
              </a:ext>
            </a:extLst>
          </p:cNvPr>
          <p:cNvSpPr>
            <a:spLocks noGrp="1"/>
          </p:cNvSpPr>
          <p:nvPr>
            <p:ph idx="1"/>
          </p:nvPr>
        </p:nvSpPr>
        <p:spPr/>
        <p:txBody>
          <a:bodyPr/>
          <a:lstStyle/>
          <a:p>
            <a:r>
              <a:rPr lang="en-US" altLang="zh-CN" dirty="0"/>
              <a:t>Potential Direction 1: Include more data</a:t>
            </a:r>
          </a:p>
          <a:p>
            <a:r>
              <a:rPr lang="en-US" altLang="zh-CN" dirty="0"/>
              <a:t>Try to use </a:t>
            </a:r>
            <a:r>
              <a:rPr lang="en-US" altLang="zh-CN"/>
              <a:t>LightGBM</a:t>
            </a:r>
            <a:endParaRPr lang="zh-CN" altLang="en-US"/>
          </a:p>
        </p:txBody>
      </p:sp>
    </p:spTree>
    <p:extLst>
      <p:ext uri="{BB962C8B-B14F-4D97-AF65-F5344CB8AC3E}">
        <p14:creationId xmlns:p14="http://schemas.microsoft.com/office/powerpoint/2010/main" val="477469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986BB3-9F39-453F-998B-9540D855EC8A}"/>
              </a:ext>
            </a:extLst>
          </p:cNvPr>
          <p:cNvSpPr>
            <a:spLocks noGrp="1"/>
          </p:cNvSpPr>
          <p:nvPr>
            <p:ph type="title"/>
          </p:nvPr>
        </p:nvSpPr>
        <p:spPr>
          <a:xfrm>
            <a:off x="252919" y="1123838"/>
            <a:ext cx="2947482" cy="1978050"/>
          </a:xfrm>
        </p:spPr>
        <p:txBody>
          <a:bodyPr/>
          <a:lstStyle/>
          <a:p>
            <a:r>
              <a:rPr lang="en-US" altLang="zh-CN" dirty="0"/>
              <a:t>Acknowledgement</a:t>
            </a:r>
            <a:br>
              <a:rPr lang="en-US" altLang="zh-CN" dirty="0"/>
            </a:br>
            <a:endParaRPr lang="zh-CN" altLang="en-US" dirty="0"/>
          </a:p>
        </p:txBody>
      </p:sp>
      <p:sp>
        <p:nvSpPr>
          <p:cNvPr id="3" name="内容占位符 2">
            <a:extLst>
              <a:ext uri="{FF2B5EF4-FFF2-40B4-BE49-F238E27FC236}">
                <a16:creationId xmlns:a16="http://schemas.microsoft.com/office/drawing/2014/main" id="{49BAC181-634D-4C73-9EB7-164FB2062A1D}"/>
              </a:ext>
            </a:extLst>
          </p:cNvPr>
          <p:cNvSpPr>
            <a:spLocks noGrp="1"/>
          </p:cNvSpPr>
          <p:nvPr>
            <p:ph idx="1"/>
          </p:nvPr>
        </p:nvSpPr>
        <p:spPr/>
        <p:txBody>
          <a:bodyPr/>
          <a:lstStyle/>
          <a:p>
            <a:r>
              <a:rPr lang="en-US" altLang="zh-CN" dirty="0"/>
              <a:t>We want to thank Professor Ying Liu and TA, </a:t>
            </a:r>
            <a:r>
              <a:rPr lang="en-US" altLang="zh-CN" dirty="0" err="1"/>
              <a:t>Chengliang</a:t>
            </a:r>
            <a:r>
              <a:rPr lang="en-US" altLang="zh-CN" dirty="0"/>
              <a:t> Tang for guiding us through the materials. </a:t>
            </a:r>
          </a:p>
          <a:p>
            <a:endParaRPr lang="zh-CN" altLang="en-US" dirty="0"/>
          </a:p>
        </p:txBody>
      </p:sp>
    </p:spTree>
    <p:extLst>
      <p:ext uri="{BB962C8B-B14F-4D97-AF65-F5344CB8AC3E}">
        <p14:creationId xmlns:p14="http://schemas.microsoft.com/office/powerpoint/2010/main" val="517105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737774-F001-4C95-9603-1533CBA1AAD0}"/>
              </a:ext>
            </a:extLst>
          </p:cNvPr>
          <p:cNvSpPr>
            <a:spLocks noGrp="1"/>
          </p:cNvSpPr>
          <p:nvPr>
            <p:ph type="title"/>
          </p:nvPr>
        </p:nvSpPr>
        <p:spPr>
          <a:xfrm>
            <a:off x="252919" y="1123838"/>
            <a:ext cx="2947482" cy="1291744"/>
          </a:xfrm>
        </p:spPr>
        <p:txBody>
          <a:bodyPr/>
          <a:lstStyle/>
          <a:p>
            <a:r>
              <a:rPr lang="en" altLang="zh-CN" dirty="0"/>
              <a:t>CONTENT</a:t>
            </a:r>
            <a:endParaRPr lang="zh-CN" altLang="en-US" dirty="0"/>
          </a:p>
        </p:txBody>
      </p:sp>
      <p:sp>
        <p:nvSpPr>
          <p:cNvPr id="3" name="内容占位符 2">
            <a:extLst>
              <a:ext uri="{FF2B5EF4-FFF2-40B4-BE49-F238E27FC236}">
                <a16:creationId xmlns:a16="http://schemas.microsoft.com/office/drawing/2014/main" id="{9B6F61AB-A5AD-42B4-A170-9AC6B824E5C6}"/>
              </a:ext>
            </a:extLst>
          </p:cNvPr>
          <p:cNvSpPr>
            <a:spLocks noGrp="1"/>
          </p:cNvSpPr>
          <p:nvPr>
            <p:ph idx="1"/>
          </p:nvPr>
        </p:nvSpPr>
        <p:spPr/>
        <p:txBody>
          <a:bodyPr/>
          <a:lstStyle/>
          <a:p>
            <a:pPr marL="146050" lvl="0" indent="0">
              <a:spcBef>
                <a:spcPts val="0"/>
              </a:spcBef>
              <a:buSzPts val="1300"/>
              <a:buNone/>
            </a:pPr>
            <a:r>
              <a:rPr lang="en-US" altLang="zh-CN" dirty="0"/>
              <a:t>Introduction</a:t>
            </a:r>
          </a:p>
          <a:p>
            <a:pPr marL="146050" lvl="0" indent="0">
              <a:spcBef>
                <a:spcPts val="0"/>
              </a:spcBef>
              <a:buSzPts val="1300"/>
              <a:buNone/>
            </a:pPr>
            <a:r>
              <a:rPr lang="en-US" altLang="zh-CN" dirty="0"/>
              <a:t>Models</a:t>
            </a:r>
          </a:p>
          <a:p>
            <a:pPr marL="146050" lvl="0" indent="0">
              <a:spcBef>
                <a:spcPts val="0"/>
              </a:spcBef>
              <a:buSzPts val="1300"/>
              <a:buNone/>
            </a:pPr>
            <a:r>
              <a:rPr lang="en-US" altLang="zh-CN" dirty="0"/>
              <a:t>Conclusion</a:t>
            </a:r>
          </a:p>
          <a:p>
            <a:pPr marL="146050" indent="0">
              <a:spcBef>
                <a:spcPts val="0"/>
              </a:spcBef>
              <a:buSzPts val="1300"/>
              <a:buNone/>
            </a:pPr>
            <a:r>
              <a:rPr lang="en-US" altLang="zh-CN" dirty="0"/>
              <a:t>Acknowledgement</a:t>
            </a:r>
          </a:p>
          <a:p>
            <a:pPr marL="146050" lvl="0" indent="0">
              <a:spcBef>
                <a:spcPts val="0"/>
              </a:spcBef>
              <a:buSzPts val="1300"/>
              <a:buNone/>
            </a:pPr>
            <a:endParaRPr lang="en-US" altLang="zh-CN" dirty="0"/>
          </a:p>
          <a:p>
            <a:endParaRPr lang="zh-CN" altLang="en-US" dirty="0"/>
          </a:p>
        </p:txBody>
      </p:sp>
    </p:spTree>
    <p:extLst>
      <p:ext uri="{BB962C8B-B14F-4D97-AF65-F5344CB8AC3E}">
        <p14:creationId xmlns:p14="http://schemas.microsoft.com/office/powerpoint/2010/main" val="28292577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1B94E6-15DE-4CE8-812E-F8AFD4FA4FD3}"/>
              </a:ext>
            </a:extLst>
          </p:cNvPr>
          <p:cNvSpPr>
            <a:spLocks noGrp="1"/>
          </p:cNvSpPr>
          <p:nvPr>
            <p:ph type="title"/>
          </p:nvPr>
        </p:nvSpPr>
        <p:spPr>
          <a:xfrm>
            <a:off x="252919" y="1123837"/>
            <a:ext cx="2947482" cy="1379761"/>
          </a:xfrm>
        </p:spPr>
        <p:txBody>
          <a:bodyPr/>
          <a:lstStyle/>
          <a:p>
            <a:r>
              <a:rPr lang="en-US" altLang="zh-CN" dirty="0"/>
              <a:t>Introduction</a:t>
            </a:r>
            <a:endParaRPr lang="zh-CN" altLang="en-US" dirty="0"/>
          </a:p>
        </p:txBody>
      </p:sp>
      <p:pic>
        <p:nvPicPr>
          <p:cNvPr id="4" name="内容占位符 3">
            <a:extLst>
              <a:ext uri="{FF2B5EF4-FFF2-40B4-BE49-F238E27FC236}">
                <a16:creationId xmlns:a16="http://schemas.microsoft.com/office/drawing/2014/main" id="{ACCD85B6-38C0-492D-8A27-A3E3051C0D86}"/>
              </a:ext>
            </a:extLst>
          </p:cNvPr>
          <p:cNvPicPr>
            <a:picLocks noGrp="1" noChangeAspect="1"/>
          </p:cNvPicPr>
          <p:nvPr>
            <p:ph idx="1"/>
          </p:nvPr>
        </p:nvPicPr>
        <p:blipFill>
          <a:blip r:embed="rId2"/>
          <a:stretch>
            <a:fillRect/>
          </a:stretch>
        </p:blipFill>
        <p:spPr>
          <a:xfrm>
            <a:off x="4081525" y="1765232"/>
            <a:ext cx="6549963" cy="3154430"/>
          </a:xfrm>
          <a:prstGeom prst="rect">
            <a:avLst/>
          </a:prstGeom>
        </p:spPr>
      </p:pic>
    </p:spTree>
    <p:extLst>
      <p:ext uri="{BB962C8B-B14F-4D97-AF65-F5344CB8AC3E}">
        <p14:creationId xmlns:p14="http://schemas.microsoft.com/office/powerpoint/2010/main" val="1476757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5B69CD-39FF-41E0-9DEE-BC8D462F052C}"/>
              </a:ext>
            </a:extLst>
          </p:cNvPr>
          <p:cNvSpPr>
            <a:spLocks noGrp="1"/>
          </p:cNvSpPr>
          <p:nvPr>
            <p:ph type="title"/>
          </p:nvPr>
        </p:nvSpPr>
        <p:spPr>
          <a:xfrm>
            <a:off x="252919" y="1123838"/>
            <a:ext cx="2947482" cy="1467778"/>
          </a:xfrm>
        </p:spPr>
        <p:txBody>
          <a:bodyPr/>
          <a:lstStyle/>
          <a:p>
            <a:r>
              <a:rPr lang="en" altLang="zh-CN" b="1" dirty="0">
                <a:solidFill>
                  <a:schemeClr val="bg1"/>
                </a:solidFill>
                <a:latin typeface="Montserrat"/>
                <a:ea typeface="Montserrat"/>
                <a:cs typeface="Montserrat"/>
                <a:sym typeface="Montserrat"/>
              </a:rPr>
              <a:t>Baseline Model</a:t>
            </a:r>
            <a:endParaRPr lang="zh-CN" altLang="en-US" dirty="0">
              <a:solidFill>
                <a:schemeClr val="bg1"/>
              </a:solidFill>
            </a:endParaRPr>
          </a:p>
        </p:txBody>
      </p:sp>
      <p:sp>
        <p:nvSpPr>
          <p:cNvPr id="3" name="内容占位符 2">
            <a:extLst>
              <a:ext uri="{FF2B5EF4-FFF2-40B4-BE49-F238E27FC236}">
                <a16:creationId xmlns:a16="http://schemas.microsoft.com/office/drawing/2014/main" id="{60CDB0AB-F2C2-4505-988D-573DC69E1526}"/>
              </a:ext>
            </a:extLst>
          </p:cNvPr>
          <p:cNvSpPr>
            <a:spLocks noGrp="1"/>
          </p:cNvSpPr>
          <p:nvPr>
            <p:ph idx="1"/>
          </p:nvPr>
        </p:nvSpPr>
        <p:spPr/>
        <p:txBody>
          <a:bodyPr/>
          <a:lstStyle/>
          <a:p>
            <a:endParaRPr lang="en-US" altLang="zh-CN" dirty="0">
              <a:solidFill>
                <a:srgbClr val="DC863B"/>
              </a:solidFill>
              <a:latin typeface="Montserrat"/>
              <a:ea typeface="Montserrat"/>
              <a:cs typeface="Montserrat"/>
              <a:sym typeface="Montserrat"/>
            </a:endParaRPr>
          </a:p>
          <a:p>
            <a:endParaRPr lang="en-US" altLang="zh-CN" dirty="0">
              <a:solidFill>
                <a:srgbClr val="DC863B"/>
              </a:solidFill>
              <a:latin typeface="Montserrat"/>
              <a:ea typeface="Montserrat"/>
              <a:cs typeface="Montserrat"/>
              <a:sym typeface="Montserrat"/>
            </a:endParaRPr>
          </a:p>
          <a:p>
            <a:endParaRPr lang="zh-CN" altLang="en-US" dirty="0"/>
          </a:p>
        </p:txBody>
      </p:sp>
      <p:sp>
        <p:nvSpPr>
          <p:cNvPr id="4" name="Google Shape;62;p14">
            <a:extLst>
              <a:ext uri="{FF2B5EF4-FFF2-40B4-BE49-F238E27FC236}">
                <a16:creationId xmlns:a16="http://schemas.microsoft.com/office/drawing/2014/main" id="{9EEA25A9-2D49-472A-93D5-8615BE5BD5E2}"/>
              </a:ext>
            </a:extLst>
          </p:cNvPr>
          <p:cNvSpPr txBox="1"/>
          <p:nvPr/>
        </p:nvSpPr>
        <p:spPr>
          <a:xfrm>
            <a:off x="3671668" y="841616"/>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5" name="Google Shape;62;p14">
            <a:extLst>
              <a:ext uri="{FF2B5EF4-FFF2-40B4-BE49-F238E27FC236}">
                <a16:creationId xmlns:a16="http://schemas.microsoft.com/office/drawing/2014/main" id="{65426036-AFCF-41DD-A710-CA43C1A0FD6B}"/>
              </a:ext>
            </a:extLst>
          </p:cNvPr>
          <p:cNvSpPr txBox="1"/>
          <p:nvPr/>
        </p:nvSpPr>
        <p:spPr>
          <a:xfrm>
            <a:off x="4539439" y="982727"/>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6" name="矩形 5">
            <a:extLst>
              <a:ext uri="{FF2B5EF4-FFF2-40B4-BE49-F238E27FC236}">
                <a16:creationId xmlns:a16="http://schemas.microsoft.com/office/drawing/2014/main" id="{BC162892-A934-4B42-B8EA-2E3FDDCDA9AC}"/>
              </a:ext>
            </a:extLst>
          </p:cNvPr>
          <p:cNvSpPr/>
          <p:nvPr/>
        </p:nvSpPr>
        <p:spPr>
          <a:xfrm>
            <a:off x="3869268" y="873252"/>
            <a:ext cx="6096000" cy="1131977"/>
          </a:xfrm>
          <a:prstGeom prst="rect">
            <a:avLst/>
          </a:prstGeom>
        </p:spPr>
        <p:txBody>
          <a:bodyPr>
            <a:spAutoFit/>
          </a:bodyPr>
          <a:lstStyle/>
          <a:p>
            <a:pPr>
              <a:lnSpc>
                <a:spcPct val="150000"/>
              </a:lnSpc>
            </a:pPr>
            <a:r>
              <a:rPr lang="en-US" altLang="zh-CN" sz="2400" b="1" dirty="0">
                <a:solidFill>
                  <a:srgbClr val="DC863B"/>
                </a:solidFill>
                <a:latin typeface="Montserrat"/>
                <a:ea typeface="Montserrat"/>
                <a:cs typeface="Montserrat"/>
                <a:sym typeface="Montserrat"/>
              </a:rPr>
              <a:t>Prediction Algorithm</a:t>
            </a:r>
          </a:p>
          <a:p>
            <a:pPr>
              <a:lnSpc>
                <a:spcPct val="150000"/>
              </a:lnSpc>
            </a:pPr>
            <a:r>
              <a:rPr lang="en-US" altLang="zh-CN" sz="2400" dirty="0">
                <a:solidFill>
                  <a:srgbClr val="DC863B"/>
                </a:solidFill>
                <a:latin typeface="Montserrat"/>
                <a:ea typeface="Montserrat"/>
                <a:cs typeface="Montserrat"/>
                <a:sym typeface="Montserrat"/>
              </a:rPr>
              <a:t>GBM</a:t>
            </a:r>
          </a:p>
        </p:txBody>
      </p:sp>
      <p:graphicFrame>
        <p:nvGraphicFramePr>
          <p:cNvPr id="8" name="表格 7">
            <a:extLst>
              <a:ext uri="{FF2B5EF4-FFF2-40B4-BE49-F238E27FC236}">
                <a16:creationId xmlns:a16="http://schemas.microsoft.com/office/drawing/2014/main" id="{9E294CB9-AAFA-4FD2-AC28-F6B35C9C96EF}"/>
              </a:ext>
            </a:extLst>
          </p:cNvPr>
          <p:cNvGraphicFramePr>
            <a:graphicFrameLocks noGrp="1"/>
          </p:cNvGraphicFramePr>
          <p:nvPr>
            <p:extLst>
              <p:ext uri="{D42A27DB-BD31-4B8C-83A1-F6EECF244321}">
                <p14:modId xmlns:p14="http://schemas.microsoft.com/office/powerpoint/2010/main" val="533625260"/>
              </p:ext>
            </p:extLst>
          </p:nvPr>
        </p:nvGraphicFramePr>
        <p:xfrm>
          <a:off x="4088781" y="3948978"/>
          <a:ext cx="6381967" cy="1261934"/>
        </p:xfrm>
        <a:graphic>
          <a:graphicData uri="http://schemas.openxmlformats.org/drawingml/2006/table">
            <a:tbl>
              <a:tblPr>
                <a:noFill/>
              </a:tblPr>
              <a:tblGrid>
                <a:gridCol w="3111000">
                  <a:extLst>
                    <a:ext uri="{9D8B030D-6E8A-4147-A177-3AD203B41FA5}">
                      <a16:colId xmlns:a16="http://schemas.microsoft.com/office/drawing/2014/main" val="3021125203"/>
                    </a:ext>
                  </a:extLst>
                </a:gridCol>
                <a:gridCol w="3270967">
                  <a:extLst>
                    <a:ext uri="{9D8B030D-6E8A-4147-A177-3AD203B41FA5}">
                      <a16:colId xmlns:a16="http://schemas.microsoft.com/office/drawing/2014/main" val="3309171484"/>
                    </a:ext>
                  </a:extLst>
                </a:gridCol>
              </a:tblGrid>
              <a:tr h="630967">
                <a:tc>
                  <a:txBody>
                    <a:bodyPr/>
                    <a:lstStyle/>
                    <a:p>
                      <a:pPr marL="0" lvl="0" indent="0" algn="ctr" rtl="0">
                        <a:spcBef>
                          <a:spcPts val="0"/>
                        </a:spcBef>
                        <a:spcAft>
                          <a:spcPts val="0"/>
                        </a:spcAft>
                        <a:buNone/>
                      </a:pPr>
                      <a:r>
                        <a:rPr lang="en" sz="2400" dirty="0">
                          <a:solidFill>
                            <a:srgbClr val="FAEFD1"/>
                          </a:solidFill>
                          <a:latin typeface="Montserrat"/>
                          <a:ea typeface="Montserrat"/>
                          <a:cs typeface="Montserrat"/>
                          <a:sym typeface="Montserrat"/>
                        </a:rPr>
                        <a:t>PSNR</a:t>
                      </a:r>
                      <a:endParaRPr sz="2400" dirty="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tc>
                  <a:txBody>
                    <a:bodyPr/>
                    <a:lstStyle/>
                    <a:p>
                      <a:pPr marL="0" lvl="0" indent="0" algn="ctr" rtl="0">
                        <a:spcBef>
                          <a:spcPts val="0"/>
                        </a:spcBef>
                        <a:spcAft>
                          <a:spcPts val="0"/>
                        </a:spcAft>
                        <a:buNone/>
                      </a:pPr>
                      <a:r>
                        <a:rPr lang="en" sz="2400">
                          <a:solidFill>
                            <a:srgbClr val="FAEFD1"/>
                          </a:solidFill>
                          <a:latin typeface="Montserrat"/>
                          <a:ea typeface="Montserrat"/>
                          <a:cs typeface="Montserrat"/>
                          <a:sym typeface="Montserrat"/>
                        </a:rPr>
                        <a:t>Time</a:t>
                      </a:r>
                      <a:endParaRPr sz="240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extLst>
                  <a:ext uri="{0D108BD9-81ED-4DB2-BD59-A6C34878D82A}">
                    <a16:rowId xmlns:a16="http://schemas.microsoft.com/office/drawing/2014/main" val="4003915439"/>
                  </a:ext>
                </a:extLst>
              </a:tr>
              <a:tr h="630967">
                <a:tc>
                  <a:txBody>
                    <a:bodyPr/>
                    <a:lstStyle/>
                    <a:p>
                      <a:pPr marL="0" lvl="0" indent="0" algn="l" rtl="0">
                        <a:spcBef>
                          <a:spcPts val="0"/>
                        </a:spcBef>
                        <a:spcAft>
                          <a:spcPts val="0"/>
                        </a:spcAft>
                        <a:buClr>
                          <a:schemeClr val="dk1"/>
                        </a:buClr>
                        <a:buSzPts val="1100"/>
                        <a:buFont typeface="Arial"/>
                        <a:buNone/>
                      </a:pPr>
                      <a:r>
                        <a:rPr lang="en" sz="2400" dirty="0">
                          <a:solidFill>
                            <a:srgbClr val="DC863B"/>
                          </a:solidFill>
                          <a:latin typeface="Montserrat"/>
                          <a:ea typeface="Montserrat"/>
                          <a:cs typeface="Montserrat"/>
                          <a:sym typeface="Montserrat"/>
                        </a:rPr>
                        <a:t>25.826</a:t>
                      </a:r>
                      <a:endParaRPr sz="2400" dirty="0"/>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tc>
                  <a:txBody>
                    <a:bodyPr/>
                    <a:lstStyle/>
                    <a:p>
                      <a:pPr marL="0" lvl="0" indent="0" algn="ctr" rtl="0">
                        <a:spcBef>
                          <a:spcPts val="0"/>
                        </a:spcBef>
                        <a:spcAft>
                          <a:spcPts val="0"/>
                        </a:spcAft>
                        <a:buNone/>
                      </a:pPr>
                      <a:r>
                        <a:rPr lang="en-US" altLang="zh-CN" sz="2400" dirty="0">
                          <a:solidFill>
                            <a:srgbClr val="DC863B"/>
                          </a:solidFill>
                          <a:latin typeface="Montserrat"/>
                          <a:ea typeface="Montserrat"/>
                          <a:cs typeface="Montserrat"/>
                          <a:sym typeface="Montserrat"/>
                        </a:rPr>
                        <a:t>30 hours</a:t>
                      </a:r>
                      <a:endParaRPr sz="2400" dirty="0">
                        <a:solidFill>
                          <a:srgbClr val="DC863B"/>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extLst>
                  <a:ext uri="{0D108BD9-81ED-4DB2-BD59-A6C34878D82A}">
                    <a16:rowId xmlns:a16="http://schemas.microsoft.com/office/drawing/2014/main" val="2617417627"/>
                  </a:ext>
                </a:extLst>
              </a:tr>
            </a:tbl>
          </a:graphicData>
        </a:graphic>
      </p:graphicFrame>
    </p:spTree>
    <p:extLst>
      <p:ext uri="{BB962C8B-B14F-4D97-AF65-F5344CB8AC3E}">
        <p14:creationId xmlns:p14="http://schemas.microsoft.com/office/powerpoint/2010/main" val="5277277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C2F9CB-AA3D-47BD-A5C9-D23E57D58822}"/>
              </a:ext>
            </a:extLst>
          </p:cNvPr>
          <p:cNvSpPr>
            <a:spLocks noGrp="1"/>
          </p:cNvSpPr>
          <p:nvPr>
            <p:ph type="title"/>
          </p:nvPr>
        </p:nvSpPr>
        <p:spPr>
          <a:xfrm>
            <a:off x="252919" y="1123837"/>
            <a:ext cx="2947482" cy="1447597"/>
          </a:xfrm>
        </p:spPr>
        <p:txBody>
          <a:bodyPr/>
          <a:lstStyle/>
          <a:p>
            <a:r>
              <a:rPr lang="en-US" altLang="zh-CN" dirty="0"/>
              <a:t>XGBOOST</a:t>
            </a:r>
            <a:endParaRPr lang="zh-CN" altLang="en-US" dirty="0"/>
          </a:p>
        </p:txBody>
      </p:sp>
      <p:pic>
        <p:nvPicPr>
          <p:cNvPr id="4" name="内容占位符 3">
            <a:extLst>
              <a:ext uri="{FF2B5EF4-FFF2-40B4-BE49-F238E27FC236}">
                <a16:creationId xmlns:a16="http://schemas.microsoft.com/office/drawing/2014/main" id="{30497F55-F40A-41FB-9302-7BB831B620F1}"/>
              </a:ext>
            </a:extLst>
          </p:cNvPr>
          <p:cNvPicPr>
            <a:picLocks noGrp="1" noChangeAspect="1"/>
          </p:cNvPicPr>
          <p:nvPr>
            <p:ph idx="1"/>
          </p:nvPr>
        </p:nvPicPr>
        <p:blipFill>
          <a:blip r:embed="rId2"/>
          <a:stretch>
            <a:fillRect/>
          </a:stretch>
        </p:blipFill>
        <p:spPr>
          <a:xfrm>
            <a:off x="3849345" y="1449905"/>
            <a:ext cx="7951868" cy="3403082"/>
          </a:xfrm>
          <a:prstGeom prst="rect">
            <a:avLst/>
          </a:prstGeom>
        </p:spPr>
      </p:pic>
    </p:spTree>
    <p:extLst>
      <p:ext uri="{BB962C8B-B14F-4D97-AF65-F5344CB8AC3E}">
        <p14:creationId xmlns:p14="http://schemas.microsoft.com/office/powerpoint/2010/main" val="2398173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5B69CD-39FF-41E0-9DEE-BC8D462F052C}"/>
              </a:ext>
            </a:extLst>
          </p:cNvPr>
          <p:cNvSpPr>
            <a:spLocks noGrp="1"/>
          </p:cNvSpPr>
          <p:nvPr>
            <p:ph type="title"/>
          </p:nvPr>
        </p:nvSpPr>
        <p:spPr>
          <a:xfrm>
            <a:off x="252919" y="1123838"/>
            <a:ext cx="2947482" cy="1467778"/>
          </a:xfrm>
        </p:spPr>
        <p:txBody>
          <a:bodyPr/>
          <a:lstStyle/>
          <a:p>
            <a:r>
              <a:rPr lang="en-US" altLang="zh-CN" b="1" dirty="0">
                <a:solidFill>
                  <a:schemeClr val="bg1"/>
                </a:solidFill>
                <a:latin typeface="Montserrat"/>
                <a:ea typeface="Montserrat"/>
                <a:cs typeface="Montserrat"/>
                <a:sym typeface="Montserrat"/>
              </a:rPr>
              <a:t>XGBOOST</a:t>
            </a:r>
            <a:r>
              <a:rPr lang="en" altLang="zh-CN" b="1" dirty="0">
                <a:solidFill>
                  <a:schemeClr val="bg1"/>
                </a:solidFill>
                <a:latin typeface="Montserrat"/>
                <a:ea typeface="Montserrat"/>
                <a:cs typeface="Montserrat"/>
                <a:sym typeface="Montserrat"/>
              </a:rPr>
              <a:t> Model</a:t>
            </a:r>
            <a:endParaRPr lang="zh-CN" altLang="en-US" dirty="0">
              <a:solidFill>
                <a:schemeClr val="bg1"/>
              </a:solidFill>
            </a:endParaRPr>
          </a:p>
        </p:txBody>
      </p:sp>
      <p:sp>
        <p:nvSpPr>
          <p:cNvPr id="3" name="内容占位符 2">
            <a:extLst>
              <a:ext uri="{FF2B5EF4-FFF2-40B4-BE49-F238E27FC236}">
                <a16:creationId xmlns:a16="http://schemas.microsoft.com/office/drawing/2014/main" id="{60CDB0AB-F2C2-4505-988D-573DC69E1526}"/>
              </a:ext>
            </a:extLst>
          </p:cNvPr>
          <p:cNvSpPr>
            <a:spLocks noGrp="1"/>
          </p:cNvSpPr>
          <p:nvPr>
            <p:ph idx="1"/>
          </p:nvPr>
        </p:nvSpPr>
        <p:spPr/>
        <p:txBody>
          <a:bodyPr/>
          <a:lstStyle/>
          <a:p>
            <a:endParaRPr lang="en-US" altLang="zh-CN" dirty="0">
              <a:solidFill>
                <a:srgbClr val="DC863B"/>
              </a:solidFill>
              <a:latin typeface="Montserrat"/>
              <a:ea typeface="Montserrat"/>
              <a:cs typeface="Montserrat"/>
              <a:sym typeface="Montserrat"/>
            </a:endParaRPr>
          </a:p>
          <a:p>
            <a:endParaRPr lang="en-US" altLang="zh-CN" dirty="0">
              <a:solidFill>
                <a:srgbClr val="DC863B"/>
              </a:solidFill>
              <a:latin typeface="Montserrat"/>
              <a:ea typeface="Montserrat"/>
              <a:cs typeface="Montserrat"/>
              <a:sym typeface="Montserrat"/>
            </a:endParaRPr>
          </a:p>
          <a:p>
            <a:r>
              <a:rPr lang="en-US" altLang="zh-CN" dirty="0"/>
              <a:t>Training:</a:t>
            </a:r>
          </a:p>
          <a:p>
            <a:endParaRPr lang="zh-CN" altLang="en-US" dirty="0"/>
          </a:p>
        </p:txBody>
      </p:sp>
      <p:sp>
        <p:nvSpPr>
          <p:cNvPr id="4" name="Google Shape;62;p14">
            <a:extLst>
              <a:ext uri="{FF2B5EF4-FFF2-40B4-BE49-F238E27FC236}">
                <a16:creationId xmlns:a16="http://schemas.microsoft.com/office/drawing/2014/main" id="{9EEA25A9-2D49-472A-93D5-8615BE5BD5E2}"/>
              </a:ext>
            </a:extLst>
          </p:cNvPr>
          <p:cNvSpPr txBox="1"/>
          <p:nvPr/>
        </p:nvSpPr>
        <p:spPr>
          <a:xfrm>
            <a:off x="3671668" y="841616"/>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5" name="Google Shape;62;p14">
            <a:extLst>
              <a:ext uri="{FF2B5EF4-FFF2-40B4-BE49-F238E27FC236}">
                <a16:creationId xmlns:a16="http://schemas.microsoft.com/office/drawing/2014/main" id="{65426036-AFCF-41DD-A710-CA43C1A0FD6B}"/>
              </a:ext>
            </a:extLst>
          </p:cNvPr>
          <p:cNvSpPr txBox="1"/>
          <p:nvPr/>
        </p:nvSpPr>
        <p:spPr>
          <a:xfrm>
            <a:off x="4539439" y="982727"/>
            <a:ext cx="3855200" cy="1750000"/>
          </a:xfrm>
          <a:prstGeom prst="rect">
            <a:avLst/>
          </a:prstGeom>
          <a:noFill/>
          <a:ln>
            <a:noFill/>
          </a:ln>
        </p:spPr>
        <p:txBody>
          <a:bodyPr spcFirstLastPara="1" wrap="square" lIns="121900" tIns="121900" rIns="121900" bIns="121900" anchor="t" anchorCtr="0">
            <a:noAutofit/>
          </a:bodyPr>
          <a:lstStyle/>
          <a:p>
            <a:endParaRPr sz="2400" dirty="0">
              <a:solidFill>
                <a:srgbClr val="DC863B"/>
              </a:solidFill>
              <a:latin typeface="Montserrat"/>
              <a:ea typeface="Montserrat"/>
              <a:cs typeface="Montserrat"/>
              <a:sym typeface="Montserrat"/>
            </a:endParaRPr>
          </a:p>
          <a:p>
            <a:endParaRPr sz="2400" dirty="0">
              <a:solidFill>
                <a:srgbClr val="DC863B"/>
              </a:solidFill>
              <a:latin typeface="Montserrat"/>
              <a:ea typeface="Montserrat"/>
              <a:cs typeface="Montserrat"/>
              <a:sym typeface="Montserrat"/>
            </a:endParaRPr>
          </a:p>
          <a:p>
            <a:endParaRPr sz="2400" dirty="0"/>
          </a:p>
        </p:txBody>
      </p:sp>
      <p:sp>
        <p:nvSpPr>
          <p:cNvPr id="6" name="矩形 5">
            <a:extLst>
              <a:ext uri="{FF2B5EF4-FFF2-40B4-BE49-F238E27FC236}">
                <a16:creationId xmlns:a16="http://schemas.microsoft.com/office/drawing/2014/main" id="{BC162892-A934-4B42-B8EA-2E3FDDCDA9AC}"/>
              </a:ext>
            </a:extLst>
          </p:cNvPr>
          <p:cNvSpPr/>
          <p:nvPr/>
        </p:nvSpPr>
        <p:spPr>
          <a:xfrm>
            <a:off x="3869268" y="873252"/>
            <a:ext cx="6096000" cy="1131977"/>
          </a:xfrm>
          <a:prstGeom prst="rect">
            <a:avLst/>
          </a:prstGeom>
        </p:spPr>
        <p:txBody>
          <a:bodyPr>
            <a:spAutoFit/>
          </a:bodyPr>
          <a:lstStyle/>
          <a:p>
            <a:pPr>
              <a:lnSpc>
                <a:spcPct val="150000"/>
              </a:lnSpc>
            </a:pPr>
            <a:r>
              <a:rPr lang="en-US" altLang="zh-CN" sz="2400" b="1" dirty="0">
                <a:solidFill>
                  <a:srgbClr val="DC863B"/>
                </a:solidFill>
                <a:latin typeface="Montserrat"/>
                <a:ea typeface="Montserrat"/>
                <a:cs typeface="Montserrat"/>
                <a:sym typeface="Montserrat"/>
              </a:rPr>
              <a:t>Prediction Algorithm</a:t>
            </a:r>
          </a:p>
          <a:p>
            <a:pPr>
              <a:lnSpc>
                <a:spcPct val="150000"/>
              </a:lnSpc>
            </a:pPr>
            <a:r>
              <a:rPr lang="en-US" altLang="zh-CN" sz="2400" dirty="0">
                <a:solidFill>
                  <a:srgbClr val="DC863B"/>
                </a:solidFill>
                <a:latin typeface="Montserrat"/>
                <a:ea typeface="Montserrat"/>
                <a:cs typeface="Montserrat"/>
                <a:sym typeface="Montserrat"/>
              </a:rPr>
              <a:t>XGBOOST</a:t>
            </a:r>
          </a:p>
        </p:txBody>
      </p:sp>
      <p:graphicFrame>
        <p:nvGraphicFramePr>
          <p:cNvPr id="8" name="表格 7">
            <a:extLst>
              <a:ext uri="{FF2B5EF4-FFF2-40B4-BE49-F238E27FC236}">
                <a16:creationId xmlns:a16="http://schemas.microsoft.com/office/drawing/2014/main" id="{9E294CB9-AAFA-4FD2-AC28-F6B35C9C96EF}"/>
              </a:ext>
            </a:extLst>
          </p:cNvPr>
          <p:cNvGraphicFramePr>
            <a:graphicFrameLocks noGrp="1"/>
          </p:cNvGraphicFramePr>
          <p:nvPr>
            <p:extLst>
              <p:ext uri="{D42A27DB-BD31-4B8C-83A1-F6EECF244321}">
                <p14:modId xmlns:p14="http://schemas.microsoft.com/office/powerpoint/2010/main" val="3400032943"/>
              </p:ext>
            </p:extLst>
          </p:nvPr>
        </p:nvGraphicFramePr>
        <p:xfrm>
          <a:off x="4088781" y="3948978"/>
          <a:ext cx="6381967" cy="1261934"/>
        </p:xfrm>
        <a:graphic>
          <a:graphicData uri="http://schemas.openxmlformats.org/drawingml/2006/table">
            <a:tbl>
              <a:tblPr>
                <a:noFill/>
              </a:tblPr>
              <a:tblGrid>
                <a:gridCol w="3111000">
                  <a:extLst>
                    <a:ext uri="{9D8B030D-6E8A-4147-A177-3AD203B41FA5}">
                      <a16:colId xmlns:a16="http://schemas.microsoft.com/office/drawing/2014/main" val="3021125203"/>
                    </a:ext>
                  </a:extLst>
                </a:gridCol>
                <a:gridCol w="3270967">
                  <a:extLst>
                    <a:ext uri="{9D8B030D-6E8A-4147-A177-3AD203B41FA5}">
                      <a16:colId xmlns:a16="http://schemas.microsoft.com/office/drawing/2014/main" val="3309171484"/>
                    </a:ext>
                  </a:extLst>
                </a:gridCol>
              </a:tblGrid>
              <a:tr h="630967">
                <a:tc>
                  <a:txBody>
                    <a:bodyPr/>
                    <a:lstStyle/>
                    <a:p>
                      <a:pPr marL="0" lvl="0" indent="0" algn="ctr" rtl="0">
                        <a:spcBef>
                          <a:spcPts val="0"/>
                        </a:spcBef>
                        <a:spcAft>
                          <a:spcPts val="0"/>
                        </a:spcAft>
                        <a:buNone/>
                      </a:pPr>
                      <a:r>
                        <a:rPr lang="en" sz="2400" dirty="0">
                          <a:solidFill>
                            <a:srgbClr val="FAEFD1"/>
                          </a:solidFill>
                          <a:latin typeface="Montserrat"/>
                          <a:ea typeface="Montserrat"/>
                          <a:cs typeface="Montserrat"/>
                          <a:sym typeface="Montserrat"/>
                        </a:rPr>
                        <a:t>PSNR</a:t>
                      </a:r>
                      <a:endParaRPr sz="2400" dirty="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tc>
                  <a:txBody>
                    <a:bodyPr/>
                    <a:lstStyle/>
                    <a:p>
                      <a:pPr marL="0" lvl="0" indent="0" algn="ctr" rtl="0">
                        <a:spcBef>
                          <a:spcPts val="0"/>
                        </a:spcBef>
                        <a:spcAft>
                          <a:spcPts val="0"/>
                        </a:spcAft>
                        <a:buNone/>
                      </a:pPr>
                      <a:r>
                        <a:rPr lang="en" sz="2400" dirty="0">
                          <a:solidFill>
                            <a:srgbClr val="FAEFD1"/>
                          </a:solidFill>
                          <a:latin typeface="Montserrat"/>
                          <a:ea typeface="Montserrat"/>
                          <a:cs typeface="Montserrat"/>
                          <a:sym typeface="Montserrat"/>
                        </a:rPr>
                        <a:t>Time</a:t>
                      </a:r>
                      <a:endParaRPr sz="2400" dirty="0">
                        <a:solidFill>
                          <a:srgbClr val="FAEFD1"/>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solidFill>
                      <a:srgbClr val="DC863B"/>
                    </a:solidFill>
                  </a:tcPr>
                </a:tc>
                <a:extLst>
                  <a:ext uri="{0D108BD9-81ED-4DB2-BD59-A6C34878D82A}">
                    <a16:rowId xmlns:a16="http://schemas.microsoft.com/office/drawing/2014/main" val="4003915439"/>
                  </a:ext>
                </a:extLst>
              </a:tr>
              <a:tr h="630967">
                <a:tc>
                  <a:txBody>
                    <a:bodyPr/>
                    <a:lstStyle/>
                    <a:p>
                      <a:pPr marL="0" lvl="0" indent="0" algn="l" rtl="0">
                        <a:spcBef>
                          <a:spcPts val="0"/>
                        </a:spcBef>
                        <a:spcAft>
                          <a:spcPts val="0"/>
                        </a:spcAft>
                        <a:buClr>
                          <a:schemeClr val="dk1"/>
                        </a:buClr>
                        <a:buSzPts val="1100"/>
                        <a:buFont typeface="Arial"/>
                        <a:buNone/>
                      </a:pPr>
                      <a:r>
                        <a:rPr lang="en" sz="2400" dirty="0">
                          <a:solidFill>
                            <a:srgbClr val="DC863B"/>
                          </a:solidFill>
                          <a:latin typeface="Montserrat"/>
                          <a:ea typeface="Montserrat"/>
                          <a:cs typeface="Montserrat"/>
                          <a:sym typeface="Montserrat"/>
                        </a:rPr>
                        <a:t>25.615</a:t>
                      </a:r>
                      <a:endParaRPr sz="2400" dirty="0"/>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tc>
                  <a:txBody>
                    <a:bodyPr/>
                    <a:lstStyle/>
                    <a:p>
                      <a:pPr marL="0" lvl="0" indent="0" algn="ctr" rtl="0">
                        <a:spcBef>
                          <a:spcPts val="0"/>
                        </a:spcBef>
                        <a:spcAft>
                          <a:spcPts val="0"/>
                        </a:spcAft>
                        <a:buNone/>
                      </a:pPr>
                      <a:r>
                        <a:rPr lang="en-US" altLang="zh-CN" sz="2400" dirty="0">
                          <a:solidFill>
                            <a:srgbClr val="DC863B"/>
                          </a:solidFill>
                          <a:latin typeface="Montserrat"/>
                          <a:ea typeface="Montserrat"/>
                          <a:cs typeface="Montserrat"/>
                          <a:sym typeface="Montserrat"/>
                        </a:rPr>
                        <a:t>4 hours</a:t>
                      </a:r>
                      <a:endParaRPr sz="2400" dirty="0">
                        <a:solidFill>
                          <a:srgbClr val="DC863B"/>
                        </a:solidFill>
                        <a:latin typeface="Montserrat"/>
                        <a:ea typeface="Montserrat"/>
                        <a:cs typeface="Montserrat"/>
                        <a:sym typeface="Montserrat"/>
                      </a:endParaRPr>
                    </a:p>
                  </a:txBody>
                  <a:tcPr marL="121900" marR="121900" marT="121900" marB="121900">
                    <a:lnL w="19050" cap="flat" cmpd="sng">
                      <a:solidFill>
                        <a:srgbClr val="DC863B"/>
                      </a:solidFill>
                      <a:prstDash val="solid"/>
                      <a:round/>
                      <a:headEnd type="none" w="sm" len="sm"/>
                      <a:tailEnd type="none" w="sm" len="sm"/>
                    </a:lnL>
                    <a:lnR w="19050" cap="flat" cmpd="sng">
                      <a:solidFill>
                        <a:srgbClr val="DC863B"/>
                      </a:solidFill>
                      <a:prstDash val="solid"/>
                      <a:round/>
                      <a:headEnd type="none" w="sm" len="sm"/>
                      <a:tailEnd type="none" w="sm" len="sm"/>
                    </a:lnR>
                    <a:lnT w="19050" cap="flat" cmpd="sng">
                      <a:solidFill>
                        <a:srgbClr val="DC863B"/>
                      </a:solidFill>
                      <a:prstDash val="solid"/>
                      <a:round/>
                      <a:headEnd type="none" w="sm" len="sm"/>
                      <a:tailEnd type="none" w="sm" len="sm"/>
                    </a:lnT>
                    <a:lnB w="19050" cap="flat" cmpd="sng">
                      <a:solidFill>
                        <a:srgbClr val="DC863B"/>
                      </a:solidFill>
                      <a:prstDash val="solid"/>
                      <a:round/>
                      <a:headEnd type="none" w="sm" len="sm"/>
                      <a:tailEnd type="none" w="sm" len="sm"/>
                    </a:lnB>
                  </a:tcPr>
                </a:tc>
                <a:extLst>
                  <a:ext uri="{0D108BD9-81ED-4DB2-BD59-A6C34878D82A}">
                    <a16:rowId xmlns:a16="http://schemas.microsoft.com/office/drawing/2014/main" val="2617417627"/>
                  </a:ext>
                </a:extLst>
              </a:tr>
            </a:tbl>
          </a:graphicData>
        </a:graphic>
      </p:graphicFrame>
    </p:spTree>
    <p:extLst>
      <p:ext uri="{BB962C8B-B14F-4D97-AF65-F5344CB8AC3E}">
        <p14:creationId xmlns:p14="http://schemas.microsoft.com/office/powerpoint/2010/main" val="2191127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590EDE-2823-4C9E-903A-F99204573964}"/>
              </a:ext>
            </a:extLst>
          </p:cNvPr>
          <p:cNvSpPr>
            <a:spLocks noGrp="1"/>
          </p:cNvSpPr>
          <p:nvPr>
            <p:ph type="title"/>
          </p:nvPr>
        </p:nvSpPr>
        <p:spPr>
          <a:xfrm>
            <a:off x="272479" y="962473"/>
            <a:ext cx="2947482" cy="2113237"/>
          </a:xfrm>
        </p:spPr>
        <p:txBody>
          <a:bodyPr/>
          <a:lstStyle/>
          <a:p>
            <a:r>
              <a:rPr lang="en-US" altLang="zh-CN" b="1" dirty="0">
                <a:solidFill>
                  <a:schemeClr val="bg1"/>
                </a:solidFill>
                <a:latin typeface="Montserrat"/>
                <a:ea typeface="Montserrat"/>
                <a:cs typeface="Montserrat"/>
                <a:sym typeface="Montserrat"/>
              </a:rPr>
              <a:t>XGBOOST</a:t>
            </a:r>
            <a:r>
              <a:rPr lang="en" altLang="zh-CN" b="1" dirty="0">
                <a:solidFill>
                  <a:schemeClr val="bg1"/>
                </a:solidFill>
                <a:latin typeface="Montserrat"/>
                <a:ea typeface="Montserrat"/>
                <a:cs typeface="Montserrat"/>
                <a:sym typeface="Montserrat"/>
              </a:rPr>
              <a:t> Model</a:t>
            </a:r>
            <a:endParaRPr lang="zh-CN" altLang="en-US" dirty="0"/>
          </a:p>
        </p:txBody>
      </p:sp>
      <p:sp>
        <p:nvSpPr>
          <p:cNvPr id="3" name="内容占位符 2">
            <a:extLst>
              <a:ext uri="{FF2B5EF4-FFF2-40B4-BE49-F238E27FC236}">
                <a16:creationId xmlns:a16="http://schemas.microsoft.com/office/drawing/2014/main" id="{B6458477-2906-4505-9D78-7D1B20EBEE54}"/>
              </a:ext>
            </a:extLst>
          </p:cNvPr>
          <p:cNvSpPr>
            <a:spLocks noGrp="1"/>
          </p:cNvSpPr>
          <p:nvPr>
            <p:ph idx="1"/>
          </p:nvPr>
        </p:nvSpPr>
        <p:spPr>
          <a:xfrm>
            <a:off x="3716277" y="864108"/>
            <a:ext cx="7468191" cy="700641"/>
          </a:xfrm>
        </p:spPr>
        <p:txBody>
          <a:bodyPr/>
          <a:lstStyle/>
          <a:p>
            <a:pPr marL="0" indent="0">
              <a:buNone/>
            </a:pPr>
            <a:r>
              <a:rPr lang="en-US" altLang="zh-CN" dirty="0"/>
              <a:t>Input Image:</a:t>
            </a:r>
            <a:endParaRPr lang="zh-CN" altLang="en-US" dirty="0"/>
          </a:p>
        </p:txBody>
      </p:sp>
      <p:sp>
        <p:nvSpPr>
          <p:cNvPr id="4" name="文本框 3">
            <a:extLst>
              <a:ext uri="{FF2B5EF4-FFF2-40B4-BE49-F238E27FC236}">
                <a16:creationId xmlns:a16="http://schemas.microsoft.com/office/drawing/2014/main" id="{0CD2BF31-203E-4ACA-9580-B47AF0B081A3}"/>
              </a:ext>
            </a:extLst>
          </p:cNvPr>
          <p:cNvSpPr txBox="1"/>
          <p:nvPr/>
        </p:nvSpPr>
        <p:spPr>
          <a:xfrm>
            <a:off x="3941211" y="459645"/>
            <a:ext cx="640569" cy="369332"/>
          </a:xfrm>
          <a:prstGeom prst="rect">
            <a:avLst/>
          </a:prstGeom>
          <a:noFill/>
        </p:spPr>
        <p:txBody>
          <a:bodyPr wrap="square" rtlCol="0">
            <a:spAutoFit/>
          </a:bodyPr>
          <a:lstStyle/>
          <a:p>
            <a:endParaRPr lang="zh-CN" altLang="en-US" dirty="0"/>
          </a:p>
        </p:txBody>
      </p:sp>
      <p:pic>
        <p:nvPicPr>
          <p:cNvPr id="6" name="图片 5">
            <a:extLst>
              <a:ext uri="{FF2B5EF4-FFF2-40B4-BE49-F238E27FC236}">
                <a16:creationId xmlns:a16="http://schemas.microsoft.com/office/drawing/2014/main" id="{323196B3-9E94-465F-B4A2-BF51521546B4}"/>
              </a:ext>
            </a:extLst>
          </p:cNvPr>
          <p:cNvPicPr>
            <a:picLocks noChangeAspect="1"/>
          </p:cNvPicPr>
          <p:nvPr/>
        </p:nvPicPr>
        <p:blipFill>
          <a:blip r:embed="rId2"/>
          <a:stretch>
            <a:fillRect/>
          </a:stretch>
        </p:blipFill>
        <p:spPr>
          <a:xfrm>
            <a:off x="5801793" y="114657"/>
            <a:ext cx="3848052" cy="3117527"/>
          </a:xfrm>
          <a:prstGeom prst="rect">
            <a:avLst/>
          </a:prstGeom>
        </p:spPr>
      </p:pic>
      <p:sp>
        <p:nvSpPr>
          <p:cNvPr id="7" name="文本框 6">
            <a:extLst>
              <a:ext uri="{FF2B5EF4-FFF2-40B4-BE49-F238E27FC236}">
                <a16:creationId xmlns:a16="http://schemas.microsoft.com/office/drawing/2014/main" id="{34199BAF-A5C4-49CB-9115-F2322928436A}"/>
              </a:ext>
            </a:extLst>
          </p:cNvPr>
          <p:cNvSpPr txBox="1"/>
          <p:nvPr/>
        </p:nvSpPr>
        <p:spPr>
          <a:xfrm>
            <a:off x="3716277" y="4273720"/>
            <a:ext cx="1550079" cy="369332"/>
          </a:xfrm>
          <a:prstGeom prst="rect">
            <a:avLst/>
          </a:prstGeom>
          <a:noFill/>
        </p:spPr>
        <p:txBody>
          <a:bodyPr wrap="square" rtlCol="0">
            <a:spAutoFit/>
          </a:bodyPr>
          <a:lstStyle/>
          <a:p>
            <a:r>
              <a:rPr lang="en-US" altLang="zh-CN" dirty="0"/>
              <a:t>Output Image:</a:t>
            </a:r>
            <a:endParaRPr lang="zh-CN" altLang="en-US" dirty="0"/>
          </a:p>
        </p:txBody>
      </p:sp>
      <p:pic>
        <p:nvPicPr>
          <p:cNvPr id="9" name="图片 8">
            <a:extLst>
              <a:ext uri="{FF2B5EF4-FFF2-40B4-BE49-F238E27FC236}">
                <a16:creationId xmlns:a16="http://schemas.microsoft.com/office/drawing/2014/main" id="{EDF96D72-8376-40A0-AEE9-310E8E676ABD}"/>
              </a:ext>
            </a:extLst>
          </p:cNvPr>
          <p:cNvPicPr>
            <a:picLocks noChangeAspect="1"/>
          </p:cNvPicPr>
          <p:nvPr/>
        </p:nvPicPr>
        <p:blipFill>
          <a:blip r:embed="rId3"/>
          <a:stretch>
            <a:fillRect/>
          </a:stretch>
        </p:blipFill>
        <p:spPr>
          <a:xfrm>
            <a:off x="6657515" y="3679605"/>
            <a:ext cx="3848052" cy="3109115"/>
          </a:xfrm>
          <a:prstGeom prst="rect">
            <a:avLst/>
          </a:prstGeom>
        </p:spPr>
      </p:pic>
    </p:spTree>
    <p:extLst>
      <p:ext uri="{BB962C8B-B14F-4D97-AF65-F5344CB8AC3E}">
        <p14:creationId xmlns:p14="http://schemas.microsoft.com/office/powerpoint/2010/main" val="1206613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1BADD0-9806-45AF-BA8F-D79E73F29DA3}"/>
              </a:ext>
            </a:extLst>
          </p:cNvPr>
          <p:cNvSpPr>
            <a:spLocks noGrp="1"/>
          </p:cNvSpPr>
          <p:nvPr>
            <p:ph type="title"/>
          </p:nvPr>
        </p:nvSpPr>
        <p:spPr>
          <a:xfrm>
            <a:off x="252919" y="1123838"/>
            <a:ext cx="2947482" cy="1700194"/>
          </a:xfrm>
        </p:spPr>
        <p:txBody>
          <a:bodyPr/>
          <a:lstStyle/>
          <a:p>
            <a:r>
              <a:rPr lang="en-US" altLang="zh-CN" dirty="0"/>
              <a:t>CNN</a:t>
            </a:r>
            <a:br>
              <a:rPr lang="en-US" altLang="zh-CN" dirty="0"/>
            </a:br>
            <a:r>
              <a:rPr lang="en-US" altLang="zh-CN" dirty="0"/>
              <a:t>Model</a:t>
            </a:r>
            <a:endParaRPr lang="zh-CN" altLang="en-US" dirty="0"/>
          </a:p>
        </p:txBody>
      </p:sp>
      <p:pic>
        <p:nvPicPr>
          <p:cNvPr id="7" name="图片 6">
            <a:extLst>
              <a:ext uri="{FF2B5EF4-FFF2-40B4-BE49-F238E27FC236}">
                <a16:creationId xmlns:a16="http://schemas.microsoft.com/office/drawing/2014/main" id="{0CBACCF7-C6A5-4412-82B4-C76D20559E15}"/>
              </a:ext>
            </a:extLst>
          </p:cNvPr>
          <p:cNvPicPr>
            <a:picLocks noChangeAspect="1"/>
          </p:cNvPicPr>
          <p:nvPr/>
        </p:nvPicPr>
        <p:blipFill>
          <a:blip r:embed="rId2"/>
          <a:stretch>
            <a:fillRect/>
          </a:stretch>
        </p:blipFill>
        <p:spPr>
          <a:xfrm>
            <a:off x="5446721" y="1123838"/>
            <a:ext cx="5067300" cy="1609725"/>
          </a:xfrm>
          <a:prstGeom prst="rect">
            <a:avLst/>
          </a:prstGeom>
        </p:spPr>
      </p:pic>
      <p:sp>
        <p:nvSpPr>
          <p:cNvPr id="9" name="内容占位符 8">
            <a:extLst>
              <a:ext uri="{FF2B5EF4-FFF2-40B4-BE49-F238E27FC236}">
                <a16:creationId xmlns:a16="http://schemas.microsoft.com/office/drawing/2014/main" id="{ED140F55-9C15-4500-B3AB-EAF99A87A3B7}"/>
              </a:ext>
            </a:extLst>
          </p:cNvPr>
          <p:cNvSpPr>
            <a:spLocks noGrp="1"/>
          </p:cNvSpPr>
          <p:nvPr>
            <p:ph idx="1"/>
          </p:nvPr>
        </p:nvSpPr>
        <p:spPr/>
        <p:txBody>
          <a:bodyPr/>
          <a:lstStyle/>
          <a:p>
            <a:pPr>
              <a:buFontTx/>
              <a:buChar char="-"/>
            </a:pPr>
            <a:endParaRPr lang="en-US" altLang="zh-CN" dirty="0"/>
          </a:p>
          <a:p>
            <a:pPr marL="0" indent="0">
              <a:buNone/>
            </a:pPr>
            <a:endParaRPr lang="en-US" altLang="zh-CN" dirty="0"/>
          </a:p>
          <a:p>
            <a:pPr marL="0" indent="0">
              <a:buNone/>
            </a:pPr>
            <a:endParaRPr lang="en-US" altLang="zh-CN" dirty="0"/>
          </a:p>
          <a:p>
            <a:pPr marL="0" indent="0">
              <a:buNone/>
            </a:pPr>
            <a:endParaRPr lang="en-US" altLang="zh-CN" dirty="0"/>
          </a:p>
          <a:p>
            <a:pPr>
              <a:buFontTx/>
              <a:buChar char="-"/>
            </a:pPr>
            <a:r>
              <a:rPr lang="en-US" altLang="zh-CN" dirty="0" err="1"/>
              <a:t>Keras</a:t>
            </a:r>
            <a:r>
              <a:rPr lang="en-US" altLang="zh-CN" dirty="0"/>
              <a:t> with </a:t>
            </a:r>
            <a:r>
              <a:rPr lang="en-US" altLang="zh-CN" dirty="0" err="1"/>
              <a:t>Tensorflow</a:t>
            </a:r>
            <a:r>
              <a:rPr lang="en-US" altLang="zh-CN" dirty="0"/>
              <a:t> backend</a:t>
            </a:r>
          </a:p>
          <a:p>
            <a:pPr>
              <a:buFontTx/>
              <a:buChar char="-"/>
            </a:pPr>
            <a:r>
              <a:rPr lang="en-US" altLang="zh-CN" dirty="0"/>
              <a:t>GPU from Google </a:t>
            </a:r>
            <a:r>
              <a:rPr lang="en-US" altLang="zh-CN" dirty="0" err="1"/>
              <a:t>Colab</a:t>
            </a:r>
            <a:endParaRPr lang="en-US" altLang="zh-CN" dirty="0"/>
          </a:p>
          <a:p>
            <a:pPr marL="0" indent="0">
              <a:buNone/>
            </a:pPr>
            <a:endParaRPr lang="en-US" altLang="zh-CN" dirty="0"/>
          </a:p>
          <a:p>
            <a:pPr>
              <a:buFontTx/>
              <a:buChar char="-"/>
            </a:pPr>
            <a:endParaRPr lang="en-US" altLang="zh-CN" dirty="0"/>
          </a:p>
          <a:p>
            <a:pPr>
              <a:buFontTx/>
              <a:buChar char="-"/>
            </a:pPr>
            <a:endParaRPr lang="zh-CN" altLang="en-US" dirty="0"/>
          </a:p>
        </p:txBody>
      </p:sp>
    </p:spTree>
    <p:extLst>
      <p:ext uri="{BB962C8B-B14F-4D97-AF65-F5344CB8AC3E}">
        <p14:creationId xmlns:p14="http://schemas.microsoft.com/office/powerpoint/2010/main" val="24554806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C0EF6-343F-3944-A1A6-84F85D62A95C}"/>
              </a:ext>
            </a:extLst>
          </p:cNvPr>
          <p:cNvSpPr>
            <a:spLocks noGrp="1"/>
          </p:cNvSpPr>
          <p:nvPr>
            <p:ph type="title"/>
          </p:nvPr>
        </p:nvSpPr>
        <p:spPr/>
        <p:txBody>
          <a:bodyPr/>
          <a:lstStyle/>
          <a:p>
            <a:r>
              <a:rPr lang="en-US" dirty="0"/>
              <a:t>CNN Train Methodology</a:t>
            </a:r>
          </a:p>
        </p:txBody>
      </p:sp>
      <p:sp>
        <p:nvSpPr>
          <p:cNvPr id="5" name="Rectangle 4">
            <a:extLst>
              <a:ext uri="{FF2B5EF4-FFF2-40B4-BE49-F238E27FC236}">
                <a16:creationId xmlns:a16="http://schemas.microsoft.com/office/drawing/2014/main" id="{C40886F1-50EF-7145-BB41-EC5C54F0C2C0}"/>
              </a:ext>
            </a:extLst>
          </p:cNvPr>
          <p:cNvSpPr/>
          <p:nvPr/>
        </p:nvSpPr>
        <p:spPr>
          <a:xfrm>
            <a:off x="5973337" y="2428125"/>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HR</a:t>
            </a:r>
          </a:p>
          <a:p>
            <a:pPr algn="ctr"/>
            <a:r>
              <a:rPr lang="en-US" dirty="0"/>
              <a:t>snippets</a:t>
            </a:r>
          </a:p>
        </p:txBody>
      </p:sp>
      <p:sp>
        <p:nvSpPr>
          <p:cNvPr id="6" name="Rectangle 5">
            <a:extLst>
              <a:ext uri="{FF2B5EF4-FFF2-40B4-BE49-F238E27FC236}">
                <a16:creationId xmlns:a16="http://schemas.microsoft.com/office/drawing/2014/main" id="{566FBBCC-6414-5F45-ACEE-CDF403240A07}"/>
              </a:ext>
            </a:extLst>
          </p:cNvPr>
          <p:cNvSpPr/>
          <p:nvPr/>
        </p:nvSpPr>
        <p:spPr>
          <a:xfrm>
            <a:off x="5973337" y="4224586"/>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LR</a:t>
            </a:r>
          </a:p>
          <a:p>
            <a:pPr algn="ctr"/>
            <a:r>
              <a:rPr lang="en-US" dirty="0"/>
              <a:t>snippets</a:t>
            </a:r>
          </a:p>
        </p:txBody>
      </p:sp>
      <p:cxnSp>
        <p:nvCxnSpPr>
          <p:cNvPr id="8" name="Straight Arrow Connector 7">
            <a:extLst>
              <a:ext uri="{FF2B5EF4-FFF2-40B4-BE49-F238E27FC236}">
                <a16:creationId xmlns:a16="http://schemas.microsoft.com/office/drawing/2014/main" id="{AE9F095F-7114-2B47-B44C-090B4BEABF39}"/>
              </a:ext>
            </a:extLst>
          </p:cNvPr>
          <p:cNvCxnSpPr/>
          <p:nvPr/>
        </p:nvCxnSpPr>
        <p:spPr>
          <a:xfrm>
            <a:off x="6478861" y="3200401"/>
            <a:ext cx="0" cy="8586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E49F88B-C8A9-1348-9E73-87BEC49740AE}"/>
              </a:ext>
            </a:extLst>
          </p:cNvPr>
          <p:cNvSpPr txBox="1"/>
          <p:nvPr/>
        </p:nvSpPr>
        <p:spPr>
          <a:xfrm rot="16200000">
            <a:off x="5779082" y="3488605"/>
            <a:ext cx="1115122" cy="276999"/>
          </a:xfrm>
          <a:prstGeom prst="rect">
            <a:avLst/>
          </a:prstGeom>
          <a:noFill/>
        </p:spPr>
        <p:txBody>
          <a:bodyPr wrap="square" rtlCol="0">
            <a:spAutoFit/>
          </a:bodyPr>
          <a:lstStyle/>
          <a:p>
            <a:r>
              <a:rPr lang="en-US" sz="1200" dirty="0"/>
              <a:t>Downsize by 2</a:t>
            </a:r>
          </a:p>
        </p:txBody>
      </p:sp>
      <p:sp>
        <p:nvSpPr>
          <p:cNvPr id="10" name="Rectangle 9">
            <a:extLst>
              <a:ext uri="{FF2B5EF4-FFF2-40B4-BE49-F238E27FC236}">
                <a16:creationId xmlns:a16="http://schemas.microsoft.com/office/drawing/2014/main" id="{D456C72E-51A5-A140-98CF-CDA5CCF8C4AE}"/>
              </a:ext>
            </a:extLst>
          </p:cNvPr>
          <p:cNvSpPr/>
          <p:nvPr/>
        </p:nvSpPr>
        <p:spPr>
          <a:xfrm>
            <a:off x="3695662" y="2412820"/>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HR whole</a:t>
            </a:r>
          </a:p>
        </p:txBody>
      </p:sp>
      <p:cxnSp>
        <p:nvCxnSpPr>
          <p:cNvPr id="12" name="Straight Arrow Connector 11">
            <a:extLst>
              <a:ext uri="{FF2B5EF4-FFF2-40B4-BE49-F238E27FC236}">
                <a16:creationId xmlns:a16="http://schemas.microsoft.com/office/drawing/2014/main" id="{3F3435D0-4413-4843-AC63-CA408B90C7AC}"/>
              </a:ext>
            </a:extLst>
          </p:cNvPr>
          <p:cNvCxnSpPr>
            <a:cxnSpLocks/>
          </p:cNvCxnSpPr>
          <p:nvPr/>
        </p:nvCxnSpPr>
        <p:spPr>
          <a:xfrm>
            <a:off x="4806176" y="2755667"/>
            <a:ext cx="10147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B6B5D1A-19AF-E747-844A-2A29CBA4D85E}"/>
              </a:ext>
            </a:extLst>
          </p:cNvPr>
          <p:cNvSpPr txBox="1"/>
          <p:nvPr/>
        </p:nvSpPr>
        <p:spPr>
          <a:xfrm>
            <a:off x="4851672" y="2478665"/>
            <a:ext cx="1115123" cy="277002"/>
          </a:xfrm>
          <a:prstGeom prst="rect">
            <a:avLst/>
          </a:prstGeom>
          <a:noFill/>
        </p:spPr>
        <p:txBody>
          <a:bodyPr wrap="square" rtlCol="0">
            <a:spAutoFit/>
          </a:bodyPr>
          <a:lstStyle/>
          <a:p>
            <a:r>
              <a:rPr lang="en-US" sz="1200" dirty="0"/>
              <a:t>Divide into</a:t>
            </a:r>
          </a:p>
        </p:txBody>
      </p:sp>
      <p:sp>
        <p:nvSpPr>
          <p:cNvPr id="15" name="Hexagon 14">
            <a:extLst>
              <a:ext uri="{FF2B5EF4-FFF2-40B4-BE49-F238E27FC236}">
                <a16:creationId xmlns:a16="http://schemas.microsoft.com/office/drawing/2014/main" id="{4B05E016-08E6-1949-8774-49A8700B166C}"/>
              </a:ext>
            </a:extLst>
          </p:cNvPr>
          <p:cNvSpPr/>
          <p:nvPr/>
        </p:nvSpPr>
        <p:spPr>
          <a:xfrm>
            <a:off x="7504771" y="4080730"/>
            <a:ext cx="1828800" cy="923331"/>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Generator</a:t>
            </a:r>
          </a:p>
        </p:txBody>
      </p:sp>
      <p:cxnSp>
        <p:nvCxnSpPr>
          <p:cNvPr id="17" name="Straight Arrow Connector 16">
            <a:extLst>
              <a:ext uri="{FF2B5EF4-FFF2-40B4-BE49-F238E27FC236}">
                <a16:creationId xmlns:a16="http://schemas.microsoft.com/office/drawing/2014/main" id="{C2B53EFE-0022-B546-8536-2050BD4593C6}"/>
              </a:ext>
            </a:extLst>
          </p:cNvPr>
          <p:cNvCxnSpPr/>
          <p:nvPr/>
        </p:nvCxnSpPr>
        <p:spPr>
          <a:xfrm>
            <a:off x="7058722" y="4542396"/>
            <a:ext cx="3345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0D872C80-8814-3B46-86C1-2BA729134CD6}"/>
              </a:ext>
            </a:extLst>
          </p:cNvPr>
          <p:cNvSpPr/>
          <p:nvPr/>
        </p:nvSpPr>
        <p:spPr>
          <a:xfrm>
            <a:off x="9861394" y="4224585"/>
            <a:ext cx="1003610" cy="63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HR</a:t>
            </a:r>
          </a:p>
          <a:p>
            <a:pPr algn="ctr"/>
            <a:r>
              <a:rPr lang="en-US" dirty="0"/>
              <a:t>snippets</a:t>
            </a:r>
          </a:p>
        </p:txBody>
      </p:sp>
      <p:cxnSp>
        <p:nvCxnSpPr>
          <p:cNvPr id="19" name="Straight Arrow Connector 18">
            <a:extLst>
              <a:ext uri="{FF2B5EF4-FFF2-40B4-BE49-F238E27FC236}">
                <a16:creationId xmlns:a16="http://schemas.microsoft.com/office/drawing/2014/main" id="{F356F30B-25DA-104C-BF63-CD10A273CA6A}"/>
              </a:ext>
            </a:extLst>
          </p:cNvPr>
          <p:cNvCxnSpPr/>
          <p:nvPr/>
        </p:nvCxnSpPr>
        <p:spPr>
          <a:xfrm>
            <a:off x="9419064" y="4542395"/>
            <a:ext cx="3345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L-Shape 19">
            <a:extLst>
              <a:ext uri="{FF2B5EF4-FFF2-40B4-BE49-F238E27FC236}">
                <a16:creationId xmlns:a16="http://schemas.microsoft.com/office/drawing/2014/main" id="{1E718941-6FD1-104F-B17D-76405B32EC42}"/>
              </a:ext>
            </a:extLst>
          </p:cNvPr>
          <p:cNvSpPr/>
          <p:nvPr/>
        </p:nvSpPr>
        <p:spPr>
          <a:xfrm rot="7763325">
            <a:off x="10318594" y="4200262"/>
            <a:ext cx="89211" cy="103319"/>
          </a:xfrm>
          <a:prstGeom prst="corner">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9F9E8E2-B456-4E4B-96F4-F7114B580196}"/>
              </a:ext>
            </a:extLst>
          </p:cNvPr>
          <p:cNvSpPr/>
          <p:nvPr/>
        </p:nvSpPr>
        <p:spPr>
          <a:xfrm>
            <a:off x="9556594" y="1981959"/>
            <a:ext cx="1449658" cy="138275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MSE</a:t>
            </a:r>
          </a:p>
        </p:txBody>
      </p:sp>
      <p:cxnSp>
        <p:nvCxnSpPr>
          <p:cNvPr id="23" name="Straight Arrow Connector 22">
            <a:extLst>
              <a:ext uri="{FF2B5EF4-FFF2-40B4-BE49-F238E27FC236}">
                <a16:creationId xmlns:a16="http://schemas.microsoft.com/office/drawing/2014/main" id="{D93E32B2-8390-7441-9BF3-1FB0DC683CA6}"/>
              </a:ext>
            </a:extLst>
          </p:cNvPr>
          <p:cNvCxnSpPr/>
          <p:nvPr/>
        </p:nvCxnSpPr>
        <p:spPr>
          <a:xfrm>
            <a:off x="7201753" y="2745935"/>
            <a:ext cx="2217311" cy="97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7672B607-F494-304D-8FF5-D2D094456077}"/>
              </a:ext>
            </a:extLst>
          </p:cNvPr>
          <p:cNvCxnSpPr/>
          <p:nvPr/>
        </p:nvCxnSpPr>
        <p:spPr>
          <a:xfrm flipV="1">
            <a:off x="10294968" y="3534937"/>
            <a:ext cx="0" cy="4237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6" name="Picture 25">
            <a:extLst>
              <a:ext uri="{FF2B5EF4-FFF2-40B4-BE49-F238E27FC236}">
                <a16:creationId xmlns:a16="http://schemas.microsoft.com/office/drawing/2014/main" id="{D51504E2-A245-9644-96C7-46F4953FAD50}"/>
              </a:ext>
            </a:extLst>
          </p:cNvPr>
          <p:cNvPicPr>
            <a:picLocks noChangeAspect="1"/>
          </p:cNvPicPr>
          <p:nvPr/>
        </p:nvPicPr>
        <p:blipFill>
          <a:blip r:embed="rId2"/>
          <a:stretch>
            <a:fillRect/>
          </a:stretch>
        </p:blipFill>
        <p:spPr>
          <a:xfrm>
            <a:off x="6013476" y="1339253"/>
            <a:ext cx="923331" cy="923331"/>
          </a:xfrm>
          <a:prstGeom prst="rect">
            <a:avLst/>
          </a:prstGeom>
        </p:spPr>
      </p:pic>
      <p:pic>
        <p:nvPicPr>
          <p:cNvPr id="27" name="Picture 26">
            <a:extLst>
              <a:ext uri="{FF2B5EF4-FFF2-40B4-BE49-F238E27FC236}">
                <a16:creationId xmlns:a16="http://schemas.microsoft.com/office/drawing/2014/main" id="{5B443FA1-1731-964C-9D27-A9378ABE8FE8}"/>
              </a:ext>
            </a:extLst>
          </p:cNvPr>
          <p:cNvPicPr>
            <a:picLocks noChangeAspect="1"/>
          </p:cNvPicPr>
          <p:nvPr/>
        </p:nvPicPr>
        <p:blipFill>
          <a:blip r:embed="rId3"/>
          <a:stretch>
            <a:fillRect/>
          </a:stretch>
        </p:blipFill>
        <p:spPr>
          <a:xfrm>
            <a:off x="5993010" y="5046666"/>
            <a:ext cx="1003610" cy="1015015"/>
          </a:xfrm>
          <a:prstGeom prst="rect">
            <a:avLst/>
          </a:prstGeom>
        </p:spPr>
      </p:pic>
      <p:pic>
        <p:nvPicPr>
          <p:cNvPr id="28" name="Picture 27">
            <a:extLst>
              <a:ext uri="{FF2B5EF4-FFF2-40B4-BE49-F238E27FC236}">
                <a16:creationId xmlns:a16="http://schemas.microsoft.com/office/drawing/2014/main" id="{D516C0EB-0A1C-A44C-9118-EF7004E299E1}"/>
              </a:ext>
            </a:extLst>
          </p:cNvPr>
          <p:cNvPicPr>
            <a:picLocks noChangeAspect="1"/>
          </p:cNvPicPr>
          <p:nvPr/>
        </p:nvPicPr>
        <p:blipFill>
          <a:blip r:embed="rId4"/>
          <a:stretch>
            <a:fillRect/>
          </a:stretch>
        </p:blipFill>
        <p:spPr>
          <a:xfrm>
            <a:off x="9831374" y="5014423"/>
            <a:ext cx="1015015" cy="1015015"/>
          </a:xfrm>
          <a:prstGeom prst="rect">
            <a:avLst/>
          </a:prstGeom>
        </p:spPr>
      </p:pic>
      <p:pic>
        <p:nvPicPr>
          <p:cNvPr id="29" name="Picture 28">
            <a:extLst>
              <a:ext uri="{FF2B5EF4-FFF2-40B4-BE49-F238E27FC236}">
                <a16:creationId xmlns:a16="http://schemas.microsoft.com/office/drawing/2014/main" id="{67CEEAF1-1F50-4249-BAED-3BA4085DB093}"/>
              </a:ext>
            </a:extLst>
          </p:cNvPr>
          <p:cNvPicPr>
            <a:picLocks noChangeAspect="1"/>
          </p:cNvPicPr>
          <p:nvPr/>
        </p:nvPicPr>
        <p:blipFill>
          <a:blip r:embed="rId2"/>
          <a:stretch>
            <a:fillRect/>
          </a:stretch>
        </p:blipFill>
        <p:spPr>
          <a:xfrm>
            <a:off x="9340735" y="973515"/>
            <a:ext cx="923331" cy="923331"/>
          </a:xfrm>
          <a:prstGeom prst="rect">
            <a:avLst/>
          </a:prstGeom>
        </p:spPr>
      </p:pic>
      <p:pic>
        <p:nvPicPr>
          <p:cNvPr id="30" name="Picture 29">
            <a:extLst>
              <a:ext uri="{FF2B5EF4-FFF2-40B4-BE49-F238E27FC236}">
                <a16:creationId xmlns:a16="http://schemas.microsoft.com/office/drawing/2014/main" id="{33E5104E-42BB-6649-9321-A6D44174B283}"/>
              </a:ext>
            </a:extLst>
          </p:cNvPr>
          <p:cNvPicPr>
            <a:picLocks noChangeAspect="1"/>
          </p:cNvPicPr>
          <p:nvPr/>
        </p:nvPicPr>
        <p:blipFill>
          <a:blip r:embed="rId4"/>
          <a:stretch>
            <a:fillRect/>
          </a:stretch>
        </p:blipFill>
        <p:spPr>
          <a:xfrm>
            <a:off x="10294968" y="973514"/>
            <a:ext cx="923331" cy="923331"/>
          </a:xfrm>
          <a:prstGeom prst="rect">
            <a:avLst/>
          </a:prstGeom>
        </p:spPr>
      </p:pic>
      <p:pic>
        <p:nvPicPr>
          <p:cNvPr id="31" name="Picture 30">
            <a:extLst>
              <a:ext uri="{FF2B5EF4-FFF2-40B4-BE49-F238E27FC236}">
                <a16:creationId xmlns:a16="http://schemas.microsoft.com/office/drawing/2014/main" id="{254F756B-375C-6744-A42B-743E9A48F959}"/>
              </a:ext>
            </a:extLst>
          </p:cNvPr>
          <p:cNvPicPr>
            <a:picLocks noChangeAspect="1"/>
          </p:cNvPicPr>
          <p:nvPr/>
        </p:nvPicPr>
        <p:blipFill>
          <a:blip r:embed="rId5"/>
          <a:stretch>
            <a:fillRect/>
          </a:stretch>
        </p:blipFill>
        <p:spPr>
          <a:xfrm>
            <a:off x="3613985" y="1339252"/>
            <a:ext cx="1192191" cy="745669"/>
          </a:xfrm>
          <a:prstGeom prst="rect">
            <a:avLst/>
          </a:prstGeom>
        </p:spPr>
      </p:pic>
    </p:spTree>
    <p:extLst>
      <p:ext uri="{BB962C8B-B14F-4D97-AF65-F5344CB8AC3E}">
        <p14:creationId xmlns:p14="http://schemas.microsoft.com/office/powerpoint/2010/main" val="3281586157"/>
      </p:ext>
    </p:extLst>
  </p:cSld>
  <p:clrMapOvr>
    <a:masterClrMapping/>
  </p:clrMapOvr>
</p:sld>
</file>

<file path=ppt/theme/theme1.xml><?xml version="1.0" encoding="utf-8"?>
<a:theme xmlns:a="http://schemas.openxmlformats.org/drawingml/2006/main" name="框架">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TM03457475[[fn=框架]]</Template>
  <TotalTime>264</TotalTime>
  <Words>227</Words>
  <Application>Microsoft Office PowerPoint</Application>
  <PresentationFormat>宽屏</PresentationFormat>
  <Paragraphs>93</Paragraphs>
  <Slides>15</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15</vt:i4>
      </vt:variant>
    </vt:vector>
  </HeadingPairs>
  <TitlesOfParts>
    <vt:vector size="22" baseType="lpstr">
      <vt:lpstr>等线</vt:lpstr>
      <vt:lpstr>Montserrat</vt:lpstr>
      <vt:lpstr>Arial</vt:lpstr>
      <vt:lpstr>Corbel</vt:lpstr>
      <vt:lpstr>Times New Roman</vt:lpstr>
      <vt:lpstr>Wingdings 2</vt:lpstr>
      <vt:lpstr>框架</vt:lpstr>
      <vt:lpstr>Applied data science</vt:lpstr>
      <vt:lpstr>CONTENT</vt:lpstr>
      <vt:lpstr>Introduction</vt:lpstr>
      <vt:lpstr>Baseline Model</vt:lpstr>
      <vt:lpstr>XGBOOST</vt:lpstr>
      <vt:lpstr>XGBOOST Model</vt:lpstr>
      <vt:lpstr>XGBOOST Model</vt:lpstr>
      <vt:lpstr>CNN Model</vt:lpstr>
      <vt:lpstr>CNN Train Methodology</vt:lpstr>
      <vt:lpstr>CNN Test Methodology</vt:lpstr>
      <vt:lpstr>CNN Model</vt:lpstr>
      <vt:lpstr> CNN Model </vt:lpstr>
      <vt:lpstr>Conclusion</vt:lpstr>
      <vt:lpstr>WHAT NEXT? </vt:lpstr>
      <vt:lpstr>Acknowledgement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data science</dc:title>
  <dc:creator>Luv Luv</dc:creator>
  <cp:lastModifiedBy>Luv Luv</cp:lastModifiedBy>
  <cp:revision>20</cp:revision>
  <dcterms:created xsi:type="dcterms:W3CDTF">2019-03-27T03:10:00Z</dcterms:created>
  <dcterms:modified xsi:type="dcterms:W3CDTF">2019-03-27T22:47:56Z</dcterms:modified>
</cp:coreProperties>
</file>

<file path=docProps/thumbnail.jpeg>
</file>